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439" r:id="rId3"/>
    <p:sldId id="444" r:id="rId4"/>
    <p:sldId id="446" r:id="rId5"/>
    <p:sldId id="456" r:id="rId6"/>
    <p:sldId id="492" r:id="rId7"/>
    <p:sldId id="494" r:id="rId8"/>
    <p:sldId id="486" r:id="rId9"/>
    <p:sldId id="490" r:id="rId10"/>
    <p:sldId id="487" r:id="rId11"/>
    <p:sldId id="491" r:id="rId12"/>
    <p:sldId id="496" r:id="rId13"/>
    <p:sldId id="498" r:id="rId14"/>
    <p:sldId id="499" r:id="rId15"/>
    <p:sldId id="505" r:id="rId16"/>
    <p:sldId id="508" r:id="rId17"/>
    <p:sldId id="506" r:id="rId18"/>
    <p:sldId id="527" r:id="rId19"/>
    <p:sldId id="510" r:id="rId20"/>
    <p:sldId id="458" r:id="rId21"/>
    <p:sldId id="529" r:id="rId22"/>
    <p:sldId id="528" r:id="rId23"/>
    <p:sldId id="525" r:id="rId24"/>
    <p:sldId id="53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gaq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C418D"/>
    <a:srgbClr val="381D3F"/>
    <a:srgbClr val="A66BB9"/>
    <a:srgbClr val="B88F4D"/>
    <a:srgbClr val="3E2146"/>
    <a:srgbClr val="8C4BA0"/>
    <a:srgbClr val="552E62"/>
    <a:srgbClr val="552D64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3" autoAdjust="0"/>
    <p:restoredTop sz="94660"/>
  </p:normalViewPr>
  <p:slideViewPr>
    <p:cSldViewPr snapToGrid="0">
      <p:cViewPr>
        <p:scale>
          <a:sx n="50" d="100"/>
          <a:sy n="50" d="100"/>
        </p:scale>
        <p:origin x="57" y="9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.jpe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jpeg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logo-04"/>
          <p:cNvPicPr>
            <a:picLocks noChangeAspect="1"/>
          </p:cNvPicPr>
          <p:nvPr userDrawn="1"/>
        </p:nvPicPr>
        <p:blipFill rotWithShape="1">
          <a:blip r:embed="rId2"/>
          <a:srcRect r="39086"/>
          <a:stretch>
            <a:fillRect/>
          </a:stretch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logo-04"/>
          <p:cNvPicPr>
            <a:picLocks noChangeAspect="1"/>
          </p:cNvPicPr>
          <p:nvPr userDrawn="1"/>
        </p:nvPicPr>
        <p:blipFill rotWithShape="1">
          <a:blip r:embed="rId2"/>
          <a:srcRect r="39086"/>
          <a:stretch>
            <a:fillRect/>
          </a:stretch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  <p:grpSp>
        <p:nvGrpSpPr>
          <p:cNvPr id="327" name="组合 326"/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A66BB9">
                  <a:alpha val="0"/>
                </a:srgbClr>
              </a:gs>
              <a:gs pos="100000">
                <a:srgbClr val="A66BB9">
                  <a:alpha val="50000"/>
                </a:srgbClr>
              </a:gs>
            </a:gsLst>
            <a:lin ang="5400000" scaled="0"/>
          </a:gradFill>
        </p:grpSpPr>
        <p:grpSp>
          <p:nvGrpSpPr>
            <p:cNvPr id="6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7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7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55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6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8" Type="http://schemas.openxmlformats.org/officeDocument/2006/relationships/slideLayout" Target="../slideLayouts/slideLayout5.xml"/><Relationship Id="rId17" Type="http://schemas.openxmlformats.org/officeDocument/2006/relationships/tags" Target="../tags/tag65.xml"/><Relationship Id="rId16" Type="http://schemas.openxmlformats.org/officeDocument/2006/relationships/image" Target="../media/image37.png"/><Relationship Id="rId15" Type="http://schemas.openxmlformats.org/officeDocument/2006/relationships/image" Target="../media/image36.png"/><Relationship Id="rId14" Type="http://schemas.openxmlformats.org/officeDocument/2006/relationships/image" Target="../media/image34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6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18.png"/><Relationship Id="rId16" Type="http://schemas.openxmlformats.org/officeDocument/2006/relationships/slideLayout" Target="../slideLayouts/slideLayout5.xml"/><Relationship Id="rId15" Type="http://schemas.openxmlformats.org/officeDocument/2006/relationships/tags" Target="../tags/tag67.xml"/><Relationship Id="rId14" Type="http://schemas.openxmlformats.org/officeDocument/2006/relationships/image" Target="../media/image52.png"/><Relationship Id="rId13" Type="http://schemas.openxmlformats.org/officeDocument/2006/relationships/image" Target="../media/image19.png"/><Relationship Id="rId12" Type="http://schemas.openxmlformats.org/officeDocument/2006/relationships/image" Target="../media/image51.png"/><Relationship Id="rId11" Type="http://schemas.openxmlformats.org/officeDocument/2006/relationships/image" Target="../media/image50.png"/><Relationship Id="rId10" Type="http://schemas.openxmlformats.org/officeDocument/2006/relationships/image" Target="../media/image49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18.png"/><Relationship Id="rId16" Type="http://schemas.openxmlformats.org/officeDocument/2006/relationships/slideLayout" Target="../slideLayouts/slideLayout5.xml"/><Relationship Id="rId15" Type="http://schemas.openxmlformats.org/officeDocument/2006/relationships/tags" Target="../tags/tag68.xml"/><Relationship Id="rId14" Type="http://schemas.openxmlformats.org/officeDocument/2006/relationships/image" Target="../media/image52.png"/><Relationship Id="rId13" Type="http://schemas.openxmlformats.org/officeDocument/2006/relationships/image" Target="../media/image19.png"/><Relationship Id="rId12" Type="http://schemas.openxmlformats.org/officeDocument/2006/relationships/image" Target="../media/image51.png"/><Relationship Id="rId11" Type="http://schemas.openxmlformats.org/officeDocument/2006/relationships/image" Target="../media/image50.png"/><Relationship Id="rId10" Type="http://schemas.openxmlformats.org/officeDocument/2006/relationships/image" Target="../media/image49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18.png"/><Relationship Id="rId16" Type="http://schemas.openxmlformats.org/officeDocument/2006/relationships/slideLayout" Target="../slideLayouts/slideLayout5.xml"/><Relationship Id="rId15" Type="http://schemas.openxmlformats.org/officeDocument/2006/relationships/tags" Target="../tags/tag69.xml"/><Relationship Id="rId14" Type="http://schemas.openxmlformats.org/officeDocument/2006/relationships/image" Target="../media/image52.png"/><Relationship Id="rId13" Type="http://schemas.openxmlformats.org/officeDocument/2006/relationships/image" Target="../media/image19.png"/><Relationship Id="rId12" Type="http://schemas.openxmlformats.org/officeDocument/2006/relationships/image" Target="../media/image51.png"/><Relationship Id="rId11" Type="http://schemas.openxmlformats.org/officeDocument/2006/relationships/image" Target="../media/image50.png"/><Relationship Id="rId10" Type="http://schemas.openxmlformats.org/officeDocument/2006/relationships/image" Target="../media/image49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18.png"/><Relationship Id="rId16" Type="http://schemas.openxmlformats.org/officeDocument/2006/relationships/slideLayout" Target="../slideLayouts/slideLayout5.xml"/><Relationship Id="rId15" Type="http://schemas.openxmlformats.org/officeDocument/2006/relationships/tags" Target="../tags/tag70.xml"/><Relationship Id="rId14" Type="http://schemas.openxmlformats.org/officeDocument/2006/relationships/image" Target="../media/image52.png"/><Relationship Id="rId13" Type="http://schemas.openxmlformats.org/officeDocument/2006/relationships/image" Target="../media/image19.png"/><Relationship Id="rId12" Type="http://schemas.openxmlformats.org/officeDocument/2006/relationships/image" Target="../media/image51.png"/><Relationship Id="rId11" Type="http://schemas.openxmlformats.org/officeDocument/2006/relationships/image" Target="../media/image50.png"/><Relationship Id="rId10" Type="http://schemas.openxmlformats.org/officeDocument/2006/relationships/image" Target="../media/image49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18.png"/><Relationship Id="rId16" Type="http://schemas.openxmlformats.org/officeDocument/2006/relationships/slideLayout" Target="../slideLayouts/slideLayout5.xml"/><Relationship Id="rId15" Type="http://schemas.openxmlformats.org/officeDocument/2006/relationships/tags" Target="../tags/tag71.xml"/><Relationship Id="rId14" Type="http://schemas.openxmlformats.org/officeDocument/2006/relationships/image" Target="../media/image52.png"/><Relationship Id="rId13" Type="http://schemas.openxmlformats.org/officeDocument/2006/relationships/image" Target="../media/image19.png"/><Relationship Id="rId12" Type="http://schemas.openxmlformats.org/officeDocument/2006/relationships/image" Target="../media/image51.png"/><Relationship Id="rId11" Type="http://schemas.openxmlformats.org/officeDocument/2006/relationships/image" Target="../media/image50.png"/><Relationship Id="rId10" Type="http://schemas.openxmlformats.org/officeDocument/2006/relationships/image" Target="../media/image49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18.png"/><Relationship Id="rId17" Type="http://schemas.openxmlformats.org/officeDocument/2006/relationships/slideLayout" Target="../slideLayouts/slideLayout5.xml"/><Relationship Id="rId16" Type="http://schemas.openxmlformats.org/officeDocument/2006/relationships/tags" Target="../tags/tag72.xml"/><Relationship Id="rId15" Type="http://schemas.openxmlformats.org/officeDocument/2006/relationships/image" Target="../media/image53.png"/><Relationship Id="rId14" Type="http://schemas.openxmlformats.org/officeDocument/2006/relationships/image" Target="../media/image52.png"/><Relationship Id="rId13" Type="http://schemas.openxmlformats.org/officeDocument/2006/relationships/image" Target="../media/image19.png"/><Relationship Id="rId12" Type="http://schemas.openxmlformats.org/officeDocument/2006/relationships/image" Target="../media/image51.png"/><Relationship Id="rId11" Type="http://schemas.openxmlformats.org/officeDocument/2006/relationships/image" Target="../media/image50.png"/><Relationship Id="rId10" Type="http://schemas.openxmlformats.org/officeDocument/2006/relationships/image" Target="../media/image49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18.png"/><Relationship Id="rId17" Type="http://schemas.openxmlformats.org/officeDocument/2006/relationships/slideLayout" Target="../slideLayouts/slideLayout5.xml"/><Relationship Id="rId16" Type="http://schemas.openxmlformats.org/officeDocument/2006/relationships/tags" Target="../tags/tag73.xml"/><Relationship Id="rId15" Type="http://schemas.openxmlformats.org/officeDocument/2006/relationships/image" Target="../media/image54.png"/><Relationship Id="rId14" Type="http://schemas.openxmlformats.org/officeDocument/2006/relationships/image" Target="../media/image52.png"/><Relationship Id="rId13" Type="http://schemas.openxmlformats.org/officeDocument/2006/relationships/image" Target="../media/image19.png"/><Relationship Id="rId12" Type="http://schemas.openxmlformats.org/officeDocument/2006/relationships/image" Target="../media/image51.png"/><Relationship Id="rId11" Type="http://schemas.openxmlformats.org/officeDocument/2006/relationships/image" Target="../media/image50.png"/><Relationship Id="rId10" Type="http://schemas.openxmlformats.org/officeDocument/2006/relationships/image" Target="../media/image49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55.png"/><Relationship Id="rId13" Type="http://schemas.openxmlformats.org/officeDocument/2006/relationships/slideLayout" Target="../slideLayouts/slideLayout5.xml"/><Relationship Id="rId12" Type="http://schemas.openxmlformats.org/officeDocument/2006/relationships/tags" Target="../tags/tag74.xml"/><Relationship Id="rId11" Type="http://schemas.openxmlformats.org/officeDocument/2006/relationships/image" Target="../media/image56.png"/><Relationship Id="rId10" Type="http://schemas.openxmlformats.org/officeDocument/2006/relationships/image" Target="../media/image51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tags" Target="../tags/tag57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tags" Target="../tags/tag75.xml"/><Relationship Id="rId3" Type="http://schemas.openxmlformats.org/officeDocument/2006/relationships/image" Target="../media/image13.png"/><Relationship Id="rId2" Type="http://schemas.openxmlformats.org/officeDocument/2006/relationships/image" Target="../media/image55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7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38.png"/><Relationship Id="rId2" Type="http://schemas.openxmlformats.org/officeDocument/2006/relationships/image" Target="../media/image57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77.xml"/><Relationship Id="rId2" Type="http://schemas.openxmlformats.org/officeDocument/2006/relationships/image" Target="../media/image60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78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58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5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60.xml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tags" Target="../tags/tag6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6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6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7" Type="http://schemas.openxmlformats.org/officeDocument/2006/relationships/slideLayout" Target="../slideLayouts/slideLayout5.xml"/><Relationship Id="rId16" Type="http://schemas.openxmlformats.org/officeDocument/2006/relationships/tags" Target="../tags/tag64.xml"/><Relationship Id="rId15" Type="http://schemas.openxmlformats.org/officeDocument/2006/relationships/image" Target="../media/image35.png"/><Relationship Id="rId14" Type="http://schemas.openxmlformats.org/officeDocument/2006/relationships/image" Target="../media/image34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2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A66BB9">
                  <a:alpha val="0"/>
                </a:srgbClr>
              </a:gs>
              <a:gs pos="100000">
                <a:srgbClr val="A66BB9">
                  <a:alpha val="50000"/>
                </a:srgbClr>
              </a:gs>
            </a:gsLst>
            <a:lin ang="5400000" scaled="0"/>
          </a:gradFill>
        </p:grpSpPr>
        <p:grpSp>
          <p:nvGrpSpPr>
            <p:cNvPr id="3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7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13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613" name="Picture 612" descr="03校标，中、英文校名组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2303" y="409576"/>
            <a:ext cx="3287395" cy="1045210"/>
          </a:xfrm>
          <a:prstGeom prst="rect">
            <a:avLst/>
          </a:prstGeom>
        </p:spPr>
      </p:pic>
      <p:sp>
        <p:nvSpPr>
          <p:cNvPr id="619" name="矩形 11"/>
          <p:cNvSpPr/>
          <p:nvPr/>
        </p:nvSpPr>
        <p:spPr>
          <a:xfrm>
            <a:off x="4997640" y="4931697"/>
            <a:ext cx="2486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Presented by Ao-qi Song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Date: 2024-11-26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620" name="文本框 7"/>
          <p:cNvSpPr txBox="1"/>
          <p:nvPr/>
        </p:nvSpPr>
        <p:spPr>
          <a:xfrm>
            <a:off x="1787706" y="1758117"/>
            <a:ext cx="890651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sz="4800" b="1" dirty="0">
                <a:solidFill>
                  <a:srgbClr val="B88F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Universal Optimality of Dijkstra </a:t>
            </a:r>
            <a:endParaRPr sz="4800" b="1" dirty="0">
              <a:solidFill>
                <a:srgbClr val="B88F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sz="4800" b="1" dirty="0">
                <a:solidFill>
                  <a:srgbClr val="B88F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via Beyond-Worst-Case Heaps</a:t>
            </a:r>
            <a:endParaRPr sz="4800" b="1" dirty="0">
              <a:solidFill>
                <a:srgbClr val="B88F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1" name="矩形 11"/>
          <p:cNvSpPr/>
          <p:nvPr/>
        </p:nvSpPr>
        <p:spPr>
          <a:xfrm>
            <a:off x="1956934" y="4164170"/>
            <a:ext cx="856805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dirty="0">
                <a:solidFill>
                  <a:srgbClr val="B88F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Bernhard Haeupler, Richard Hladık, Vaclav Rozhon, Robert E. Tarjan, Jakub Tetek</a:t>
            </a:r>
            <a:endParaRPr dirty="0">
              <a:solidFill>
                <a:srgbClr val="B88F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110311" y="3403197"/>
            <a:ext cx="8261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 1  Universally optimal Dijkstra</a:t>
            </a:r>
            <a:endParaRPr sz="3600" b="1" dirty="0">
              <a:solidFill>
                <a:schemeClr val="tx2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1"/>
          <a:srcRect l="18640" t="34961" r="41416" b="34733"/>
          <a:stretch>
            <a:fillRect/>
          </a:stretch>
        </p:blipFill>
        <p:spPr>
          <a:xfrm>
            <a:off x="10594340" y="0"/>
            <a:ext cx="1597660" cy="798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75" y="28575"/>
            <a:ext cx="584962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BD934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Entropy &amp; Comparison Queries</a:t>
            </a:r>
            <a:endParaRPr lang="en-US" altLang="zh-CN" sz="3200" b="1" dirty="0">
              <a:solidFill>
                <a:srgbClr val="BD934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0" y="589280"/>
            <a:ext cx="8321040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494780"/>
            <a:ext cx="12192000" cy="365956"/>
            <a:chOff x="0" y="10228"/>
            <a:chExt cx="19200" cy="576"/>
          </a:xfrm>
        </p:grpSpPr>
        <p:sp>
          <p:nvSpPr>
            <p:cNvPr id="6" name="矩形 10"/>
            <p:cNvSpPr/>
            <p:nvPr/>
          </p:nvSpPr>
          <p:spPr>
            <a:xfrm>
              <a:off x="0" y="10228"/>
              <a:ext cx="18576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200" b="1" dirty="0">
                  <a:solidFill>
                    <a:schemeClr val="bg2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Haeupler, Bernhard, et al. "Universal Optimality of Dijkstra via Beyond-Worst-Case Heaps." arxiv preprint arxiv:2311.11793.</a:t>
              </a:r>
              <a:endParaRPr lang="en-US" altLang="zh-CN" sz="1200" b="1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矩形 10"/>
            <p:cNvSpPr/>
            <p:nvPr/>
          </p:nvSpPr>
          <p:spPr>
            <a:xfrm>
              <a:off x="18480" y="10228"/>
              <a:ext cx="720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9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90805" y="2388049"/>
            <a:ext cx="11059795" cy="3812013"/>
            <a:chOff x="1784" y="3597"/>
            <a:chExt cx="17224" cy="6651"/>
          </a:xfrm>
        </p:grpSpPr>
        <p:grpSp>
          <p:nvGrpSpPr>
            <p:cNvPr id="62" name="Group 61"/>
            <p:cNvGrpSpPr/>
            <p:nvPr/>
          </p:nvGrpSpPr>
          <p:grpSpPr>
            <a:xfrm>
              <a:off x="3963" y="3597"/>
              <a:ext cx="15045" cy="6651"/>
              <a:chOff x="3712" y="3388"/>
              <a:chExt cx="15045" cy="665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10154" y="3388"/>
                    <a:ext cx="1834" cy="677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𝒂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&lt;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𝐛</m:t>
                          </m:r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>
              <p:sp>
                <p:nvSpPr>
                  <p:cNvPr id="8" name="Rounded 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4" y="3388"/>
                    <a:ext cx="1834" cy="677"/>
                  </a:xfrm>
                  <a:prstGeom prst="roundRect">
                    <a:avLst/>
                  </a:prstGeom>
                  <a:blipFill rotWithShape="1">
                    <a:blip r:embed="rId2"/>
                  </a:blip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Rectangles 15"/>
                  <p:cNvSpPr/>
                  <p:nvPr/>
                </p:nvSpPr>
                <p:spPr>
                  <a:xfrm>
                    <a:off x="6634" y="4550"/>
                    <a:ext cx="3520" cy="718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𝒂𝒃𝒄</m:t>
                              </m:r>
                            </m:sub>
                          </m:sSub>
                          <m:r>
                            <a:rPr lang="en-US" altLang="zh-CN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𝒂𝒄𝒃</m:t>
                              </m:r>
                            </m:sub>
                          </m:sSub>
                          <m:r>
                            <a:rPr lang="en-US" altLang="zh-CN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𝒄𝒂𝒃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>
              <p:sp>
                <p:nvSpPr>
                  <p:cNvPr id="16" name="Rectangles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4" y="4550"/>
                    <a:ext cx="3520" cy="718"/>
                  </a:xfrm>
                  <a:prstGeom prst="rect">
                    <a:avLst/>
                  </a:prstGeom>
                  <a:blipFill rotWithShape="1">
                    <a:blip r:embed="rId3"/>
                  </a:blip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Rectangles 16"/>
                  <p:cNvSpPr/>
                  <p:nvPr/>
                </p:nvSpPr>
                <p:spPr>
                  <a:xfrm>
                    <a:off x="11988" y="4550"/>
                    <a:ext cx="3520" cy="718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𝒃𝒂𝒄</m:t>
                              </m:r>
                            </m:sub>
                          </m:sSub>
                          <m:r>
                            <a:rPr lang="en-US" altLang="zh-CN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𝒃𝒄𝒂</m:t>
                              </m:r>
                            </m:sub>
                          </m:sSub>
                          <m:r>
                            <a:rPr lang="en-US" altLang="zh-CN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𝒄𝒃𝒂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>
              <p:sp>
                <p:nvSpPr>
                  <p:cNvPr id="17" name="Rectangles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88" y="4550"/>
                    <a:ext cx="3520" cy="718"/>
                  </a:xfrm>
                  <a:prstGeom prst="rect">
                    <a:avLst/>
                  </a:prstGeom>
                  <a:blipFill rotWithShape="1">
                    <a:blip r:embed="rId4"/>
                  </a:blip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/>
              <p:cNvCxnSpPr>
                <a:stCxn id="8" idx="1"/>
                <a:endCxn id="16" idx="0"/>
              </p:cNvCxnSpPr>
              <p:nvPr/>
            </p:nvCxnSpPr>
            <p:spPr>
              <a:xfrm flipH="1">
                <a:off x="8394" y="3727"/>
                <a:ext cx="1760" cy="82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 Box 18"/>
              <p:cNvSpPr txBox="1"/>
              <p:nvPr/>
            </p:nvSpPr>
            <p:spPr>
              <a:xfrm>
                <a:off x="9554" y="3970"/>
                <a:ext cx="60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1</a:t>
                </a:r>
                <a:endParaRPr lang="en-US" b="1"/>
              </a:p>
            </p:txBody>
          </p:sp>
          <p:cxnSp>
            <p:nvCxnSpPr>
              <p:cNvPr id="20" name="Straight Arrow Connector 19"/>
              <p:cNvCxnSpPr>
                <a:stCxn id="8" idx="3"/>
                <a:endCxn id="17" idx="0"/>
              </p:cNvCxnSpPr>
              <p:nvPr/>
            </p:nvCxnSpPr>
            <p:spPr>
              <a:xfrm>
                <a:off x="11988" y="3727"/>
                <a:ext cx="1760" cy="82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 Box 21"/>
              <p:cNvSpPr txBox="1"/>
              <p:nvPr/>
            </p:nvSpPr>
            <p:spPr>
              <a:xfrm>
                <a:off x="11988" y="3970"/>
                <a:ext cx="60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0</a:t>
                </a:r>
                <a:endParaRPr lang="en-US" b="1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7477" y="5515"/>
                    <a:ext cx="1834" cy="677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𝒂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&lt;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𝐜</m:t>
                          </m:r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>
              <p:sp>
                <p:nvSpPr>
                  <p:cNvPr id="24" name="Rounded Rectangle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7" y="5515"/>
                    <a:ext cx="1834" cy="677"/>
                  </a:xfrm>
                  <a:prstGeom prst="roundRect">
                    <a:avLst/>
                  </a:prstGeom>
                  <a:blipFill rotWithShape="1">
                    <a:blip r:embed="rId5"/>
                  </a:blip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Rectangles 24"/>
                  <p:cNvSpPr/>
                  <p:nvPr/>
                </p:nvSpPr>
                <p:spPr>
                  <a:xfrm>
                    <a:off x="5108" y="6588"/>
                    <a:ext cx="2369" cy="718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𝒂𝒃𝒄</m:t>
                              </m:r>
                            </m:sub>
                          </m:sSub>
                          <m:r>
                            <a:rPr lang="en-US" altLang="zh-CN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𝒂𝒄𝒃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>
              <p:sp>
                <p:nvSpPr>
                  <p:cNvPr id="25" name="Rectangles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8" y="6588"/>
                    <a:ext cx="2369" cy="718"/>
                  </a:xfrm>
                  <a:prstGeom prst="rect">
                    <a:avLst/>
                  </a:prstGeom>
                  <a:blipFill rotWithShape="1">
                    <a:blip r:embed="rId6"/>
                  </a:blip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Rectangles 25"/>
                  <p:cNvSpPr/>
                  <p:nvPr/>
                </p:nvSpPr>
                <p:spPr>
                  <a:xfrm>
                    <a:off x="9311" y="6636"/>
                    <a:ext cx="1415" cy="670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𝒄𝒂𝒃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>
              <p:sp>
                <p:nvSpPr>
                  <p:cNvPr id="26" name="Rectangles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11" y="6636"/>
                    <a:ext cx="1415" cy="670"/>
                  </a:xfrm>
                  <a:prstGeom prst="rect">
                    <a:avLst/>
                  </a:prstGeom>
                  <a:blipFill rotWithShape="1">
                    <a:blip r:embed="rId7"/>
                  </a:blip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/>
              <p:cNvCxnSpPr>
                <a:stCxn id="24" idx="1"/>
                <a:endCxn id="25" idx="0"/>
              </p:cNvCxnSpPr>
              <p:nvPr/>
            </p:nvCxnSpPr>
            <p:spPr>
              <a:xfrm flipH="1">
                <a:off x="6293" y="5854"/>
                <a:ext cx="1184" cy="73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 Box 27"/>
              <p:cNvSpPr txBox="1"/>
              <p:nvPr/>
            </p:nvSpPr>
            <p:spPr>
              <a:xfrm>
                <a:off x="6949" y="6056"/>
                <a:ext cx="60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1</a:t>
                </a:r>
                <a:endParaRPr lang="en-US" b="1"/>
              </a:p>
            </p:txBody>
          </p:sp>
          <p:cxnSp>
            <p:nvCxnSpPr>
              <p:cNvPr id="29" name="Straight Arrow Connector 28"/>
              <p:cNvCxnSpPr>
                <a:stCxn id="24" idx="3"/>
                <a:endCxn id="26" idx="0"/>
              </p:cNvCxnSpPr>
              <p:nvPr/>
            </p:nvCxnSpPr>
            <p:spPr>
              <a:xfrm>
                <a:off x="9311" y="5854"/>
                <a:ext cx="708" cy="782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 Box 29"/>
              <p:cNvSpPr txBox="1"/>
              <p:nvPr/>
            </p:nvSpPr>
            <p:spPr>
              <a:xfrm>
                <a:off x="9311" y="6097"/>
                <a:ext cx="60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0</a:t>
                </a:r>
                <a:endParaRPr lang="en-US" b="1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Rounded Rectangle 30"/>
                  <p:cNvSpPr/>
                  <p:nvPr/>
                </p:nvSpPr>
                <p:spPr>
                  <a:xfrm>
                    <a:off x="13387" y="5526"/>
                    <a:ext cx="1834" cy="677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𝒂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&lt;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𝐜</m:t>
                          </m:r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>
              <p:sp>
                <p:nvSpPr>
                  <p:cNvPr id="31" name="Rounded Rectangle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87" y="5526"/>
                    <a:ext cx="1834" cy="677"/>
                  </a:xfrm>
                  <a:prstGeom prst="roundRect">
                    <a:avLst/>
                  </a:prstGeom>
                  <a:blipFill rotWithShape="1">
                    <a:blip r:embed="rId5"/>
                  </a:blip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Rectangles 31"/>
                  <p:cNvSpPr/>
                  <p:nvPr/>
                </p:nvSpPr>
                <p:spPr>
                  <a:xfrm>
                    <a:off x="11945" y="6596"/>
                    <a:ext cx="1351" cy="724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𝒃𝒂𝒄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>
              <p:sp>
                <p:nvSpPr>
                  <p:cNvPr id="32" name="Rectangles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45" y="6596"/>
                    <a:ext cx="1351" cy="724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Rectangles 32"/>
                  <p:cNvSpPr/>
                  <p:nvPr/>
                </p:nvSpPr>
                <p:spPr>
                  <a:xfrm>
                    <a:off x="15222" y="6636"/>
                    <a:ext cx="2408" cy="681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𝒃𝒄𝒂</m:t>
                              </m:r>
                            </m:sub>
                          </m:sSub>
                          <m:r>
                            <a:rPr lang="en-US" altLang="zh-CN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𝒄𝒃𝒂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>
              <p:sp>
                <p:nvSpPr>
                  <p:cNvPr id="33" name="Rectangles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22" y="6636"/>
                    <a:ext cx="2408" cy="681"/>
                  </a:xfrm>
                  <a:prstGeom prst="rect">
                    <a:avLst/>
                  </a:prstGeom>
                  <a:blipFill rotWithShape="1">
                    <a:blip r:embed="rId9"/>
                  </a:blip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Arrow Connector 34"/>
              <p:cNvCxnSpPr>
                <a:stCxn id="31" idx="1"/>
                <a:endCxn id="32" idx="0"/>
              </p:cNvCxnSpPr>
              <p:nvPr/>
            </p:nvCxnSpPr>
            <p:spPr>
              <a:xfrm flipH="1">
                <a:off x="12621" y="5865"/>
                <a:ext cx="766" cy="731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 Box 35"/>
              <p:cNvSpPr txBox="1"/>
              <p:nvPr/>
            </p:nvSpPr>
            <p:spPr>
              <a:xfrm>
                <a:off x="12871" y="6097"/>
                <a:ext cx="60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1</a:t>
                </a:r>
                <a:endParaRPr lang="en-US" b="1"/>
              </a:p>
            </p:txBody>
          </p:sp>
          <p:cxnSp>
            <p:nvCxnSpPr>
              <p:cNvPr id="37" name="Straight Arrow Connector 36"/>
              <p:cNvCxnSpPr>
                <a:stCxn id="31" idx="3"/>
                <a:endCxn id="33" idx="0"/>
              </p:cNvCxnSpPr>
              <p:nvPr/>
            </p:nvCxnSpPr>
            <p:spPr>
              <a:xfrm>
                <a:off x="15221" y="5865"/>
                <a:ext cx="1205" cy="771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Text Box 37"/>
              <p:cNvSpPr txBox="1"/>
              <p:nvPr/>
            </p:nvSpPr>
            <p:spPr>
              <a:xfrm>
                <a:off x="15221" y="6097"/>
                <a:ext cx="60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0</a:t>
                </a:r>
                <a:endParaRPr lang="en-US" b="1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Rounded Rectangle 38"/>
                  <p:cNvSpPr/>
                  <p:nvPr/>
                </p:nvSpPr>
                <p:spPr>
                  <a:xfrm>
                    <a:off x="5375" y="7506"/>
                    <a:ext cx="1834" cy="677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𝒃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&lt;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𝐜</m:t>
                          </m:r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>
              <p:sp>
                <p:nvSpPr>
                  <p:cNvPr id="39" name="Rounded Rectangle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5" y="7506"/>
                    <a:ext cx="1834" cy="677"/>
                  </a:xfrm>
                  <a:prstGeom prst="roundRect">
                    <a:avLst/>
                  </a:prstGeom>
                  <a:blipFill rotWithShape="1">
                    <a:blip r:embed="rId10"/>
                  </a:blip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Rectangles 42"/>
                  <p:cNvSpPr/>
                  <p:nvPr/>
                </p:nvSpPr>
                <p:spPr>
                  <a:xfrm>
                    <a:off x="3712" y="8579"/>
                    <a:ext cx="1412" cy="718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𝒂𝒃𝒄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>
              <p:sp>
                <p:nvSpPr>
                  <p:cNvPr id="43" name="Rectangles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2" y="8579"/>
                    <a:ext cx="1412" cy="718"/>
                  </a:xfrm>
                  <a:prstGeom prst="rect">
                    <a:avLst/>
                  </a:prstGeom>
                  <a:blipFill rotWithShape="1">
                    <a:blip r:embed="rId11"/>
                  </a:blip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Rectangles 43"/>
                  <p:cNvSpPr/>
                  <p:nvPr/>
                </p:nvSpPr>
                <p:spPr>
                  <a:xfrm>
                    <a:off x="7209" y="8627"/>
                    <a:ext cx="1415" cy="670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𝒂𝒄𝒃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>
              <p:sp>
                <p:nvSpPr>
                  <p:cNvPr id="44" name="Rectangles 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9" y="8627"/>
                    <a:ext cx="1415" cy="670"/>
                  </a:xfrm>
                  <a:prstGeom prst="rect">
                    <a:avLst/>
                  </a:prstGeom>
                  <a:blipFill rotWithShape="1">
                    <a:blip r:embed="rId12"/>
                  </a:blip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Straight Arrow Connector 44"/>
              <p:cNvCxnSpPr>
                <a:stCxn id="39" idx="1"/>
                <a:endCxn id="43" idx="0"/>
              </p:cNvCxnSpPr>
              <p:nvPr/>
            </p:nvCxnSpPr>
            <p:spPr>
              <a:xfrm flipH="1">
                <a:off x="4418" y="7845"/>
                <a:ext cx="957" cy="73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Text Box 45"/>
              <p:cNvSpPr txBox="1"/>
              <p:nvPr/>
            </p:nvSpPr>
            <p:spPr>
              <a:xfrm>
                <a:off x="4847" y="8047"/>
                <a:ext cx="60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1</a:t>
                </a:r>
                <a:endParaRPr lang="en-US" b="1"/>
              </a:p>
            </p:txBody>
          </p:sp>
          <p:cxnSp>
            <p:nvCxnSpPr>
              <p:cNvPr id="47" name="Straight Arrow Connector 46"/>
              <p:cNvCxnSpPr>
                <a:stCxn id="39" idx="3"/>
                <a:endCxn id="44" idx="0"/>
              </p:cNvCxnSpPr>
              <p:nvPr/>
            </p:nvCxnSpPr>
            <p:spPr>
              <a:xfrm>
                <a:off x="7209" y="7845"/>
                <a:ext cx="708" cy="782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 Box 47"/>
              <p:cNvSpPr txBox="1"/>
              <p:nvPr/>
            </p:nvSpPr>
            <p:spPr>
              <a:xfrm>
                <a:off x="7209" y="8088"/>
                <a:ext cx="60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0</a:t>
                </a:r>
                <a:endParaRPr lang="en-US" b="1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Rounded Rectangle 48"/>
                  <p:cNvSpPr/>
                  <p:nvPr/>
                </p:nvSpPr>
                <p:spPr>
                  <a:xfrm>
                    <a:off x="15508" y="7506"/>
                    <a:ext cx="1834" cy="677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𝒃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&lt;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𝐜</m:t>
                          </m:r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>
              <p:sp>
                <p:nvSpPr>
                  <p:cNvPr id="49" name="Rounded Rectangle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08" y="7506"/>
                    <a:ext cx="1834" cy="677"/>
                  </a:xfrm>
                  <a:prstGeom prst="roundRect">
                    <a:avLst/>
                  </a:prstGeom>
                  <a:blipFill rotWithShape="1">
                    <a:blip r:embed="rId10"/>
                  </a:blip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Rectangles 49"/>
                  <p:cNvSpPr/>
                  <p:nvPr/>
                </p:nvSpPr>
                <p:spPr>
                  <a:xfrm>
                    <a:off x="13845" y="8579"/>
                    <a:ext cx="1412" cy="718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𝒃𝒄𝒂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>
              <p:sp>
                <p:nvSpPr>
                  <p:cNvPr id="50" name="Rectangles 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45" y="8579"/>
                    <a:ext cx="1412" cy="718"/>
                  </a:xfrm>
                  <a:prstGeom prst="rect">
                    <a:avLst/>
                  </a:prstGeom>
                  <a:blipFill rotWithShape="1">
                    <a:blip r:embed="rId13"/>
                  </a:blip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Rectangles 50"/>
                  <p:cNvSpPr/>
                  <p:nvPr/>
                </p:nvSpPr>
                <p:spPr>
                  <a:xfrm>
                    <a:off x="17342" y="8627"/>
                    <a:ext cx="1415" cy="670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𝒄𝒃𝒂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1" i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highlight>
                        <a:srgbClr val="FFFF00"/>
                      </a:highlight>
                      <a:latin typeface="DejaVu Math TeX Gyre" panose="02000503000000000000" charset="0"/>
                      <a:ea typeface="MS Mincho" charset="0"/>
                      <a:cs typeface="DejaVu Math TeX Gyre" panose="02000503000000000000" charset="0"/>
                    </a:endParaRPr>
                  </a:p>
                </p:txBody>
              </p:sp>
            </mc:Choice>
            <mc:Fallback>
              <p:sp>
                <p:nvSpPr>
                  <p:cNvPr id="51" name="Rectangles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42" y="8627"/>
                    <a:ext cx="1415" cy="670"/>
                  </a:xfrm>
                  <a:prstGeom prst="rect">
                    <a:avLst/>
                  </a:prstGeom>
                  <a:blipFill rotWithShape="1">
                    <a:blip r:embed="rId14"/>
                  </a:blip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" name="Straight Arrow Connector 51"/>
              <p:cNvCxnSpPr>
                <a:stCxn id="49" idx="1"/>
                <a:endCxn id="50" idx="0"/>
              </p:cNvCxnSpPr>
              <p:nvPr/>
            </p:nvCxnSpPr>
            <p:spPr>
              <a:xfrm flipH="1">
                <a:off x="14551" y="7845"/>
                <a:ext cx="957" cy="73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Text Box 52"/>
              <p:cNvSpPr txBox="1"/>
              <p:nvPr/>
            </p:nvSpPr>
            <p:spPr>
              <a:xfrm>
                <a:off x="14980" y="8047"/>
                <a:ext cx="60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1</a:t>
                </a:r>
                <a:endParaRPr lang="en-US" b="1"/>
              </a:p>
            </p:txBody>
          </p:sp>
          <p:cxnSp>
            <p:nvCxnSpPr>
              <p:cNvPr id="54" name="Straight Arrow Connector 53"/>
              <p:cNvCxnSpPr>
                <a:stCxn id="49" idx="3"/>
                <a:endCxn id="51" idx="0"/>
              </p:cNvCxnSpPr>
              <p:nvPr/>
            </p:nvCxnSpPr>
            <p:spPr>
              <a:xfrm>
                <a:off x="17342" y="7845"/>
                <a:ext cx="708" cy="782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Text Box 54"/>
              <p:cNvSpPr txBox="1"/>
              <p:nvPr/>
            </p:nvSpPr>
            <p:spPr>
              <a:xfrm>
                <a:off x="17342" y="8088"/>
                <a:ext cx="60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0</a:t>
                </a:r>
                <a:endParaRPr lang="en-US" b="1"/>
              </a:p>
            </p:txBody>
          </p:sp>
          <p:sp>
            <p:nvSpPr>
              <p:cNvPr id="56" name="Text Box 55"/>
              <p:cNvSpPr txBox="1"/>
              <p:nvPr/>
            </p:nvSpPr>
            <p:spPr>
              <a:xfrm>
                <a:off x="4018" y="9396"/>
                <a:ext cx="109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</a:rPr>
                  <a:t>111</a:t>
                </a:r>
                <a:endParaRPr lang="en-US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57" name="Text Box 56"/>
              <p:cNvSpPr txBox="1"/>
              <p:nvPr/>
            </p:nvSpPr>
            <p:spPr>
              <a:xfrm>
                <a:off x="7477" y="9396"/>
                <a:ext cx="109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</a:rPr>
                  <a:t>110</a:t>
                </a:r>
                <a:endParaRPr lang="en-US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58" name="Text Box 57"/>
              <p:cNvSpPr txBox="1"/>
              <p:nvPr/>
            </p:nvSpPr>
            <p:spPr>
              <a:xfrm>
                <a:off x="9770" y="7467"/>
                <a:ext cx="109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</a:rPr>
                  <a:t>10</a:t>
                </a:r>
                <a:endParaRPr lang="en-US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59" name="Text Box 58"/>
              <p:cNvSpPr txBox="1"/>
              <p:nvPr/>
            </p:nvSpPr>
            <p:spPr>
              <a:xfrm>
                <a:off x="12228" y="7456"/>
                <a:ext cx="731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</a:rPr>
                  <a:t>01</a:t>
                </a:r>
                <a:endParaRPr lang="en-US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60" name="Text Box 59"/>
              <p:cNvSpPr txBox="1"/>
              <p:nvPr/>
            </p:nvSpPr>
            <p:spPr>
              <a:xfrm>
                <a:off x="14186" y="9396"/>
                <a:ext cx="947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</a:rPr>
                  <a:t>001</a:t>
                </a:r>
                <a:endParaRPr lang="en-US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61" name="Text Box 60"/>
              <p:cNvSpPr txBox="1"/>
              <p:nvPr/>
            </p:nvSpPr>
            <p:spPr>
              <a:xfrm>
                <a:off x="17629" y="9396"/>
                <a:ext cx="947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</a:rPr>
                  <a:t>000</a:t>
                </a:r>
                <a:endParaRPr lang="en-US" b="1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63" name="Text Box 62"/>
            <p:cNvSpPr txBox="1"/>
            <p:nvPr/>
          </p:nvSpPr>
          <p:spPr>
            <a:xfrm>
              <a:off x="1784" y="3764"/>
              <a:ext cx="3842" cy="4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4">
                      <a:lumMod val="50000"/>
                    </a:schemeClr>
                  </a:solidFill>
                </a:rPr>
                <a:t>Comparison Query 1</a:t>
              </a:r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>
                <a:sym typeface="+mn-ea"/>
              </a:endParaRPr>
            </a:p>
            <a:p>
              <a:r>
                <a:rPr lang="en-US">
                  <a:solidFill>
                    <a:schemeClr val="accent4">
                      <a:lumMod val="50000"/>
                    </a:schemeClr>
                  </a:solidFill>
                  <a:sym typeface="+mn-ea"/>
                </a:rPr>
                <a:t>Comparison Query 2</a:t>
              </a:r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>
                  <a:solidFill>
                    <a:schemeClr val="accent4">
                      <a:lumMod val="50000"/>
                    </a:schemeClr>
                  </a:solidFill>
                  <a:sym typeface="+mn-ea"/>
                </a:rPr>
                <a:t>Comparison Query 3</a:t>
              </a:r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 Box 64"/>
              <p:cNvSpPr txBox="1"/>
              <p:nvPr/>
            </p:nvSpPr>
            <p:spPr>
              <a:xfrm>
                <a:off x="7569835" y="666750"/>
                <a:ext cx="4661535" cy="26079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/>
                <a:r>
                  <a:rPr lang="en-US" b="1">
                    <a:solidFill>
                      <a:srgbClr val="0070C0"/>
                    </a:solidFill>
                    <a:latin typeface="DejaVu Math TeX Gyre" panose="02000503000000000000" charset="0"/>
                    <a:cs typeface="DejaVu Math TeX Gyre" panose="02000503000000000000" charset="0"/>
                  </a:rPr>
                  <a:t>Depth of tree:</a:t>
                </a:r>
                <a:r>
                  <a:rPr lang="en-US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𝒍𝒐𝒈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|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𝑾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|</m:t>
                    </m:r>
                  </m:oMath>
                </a14:m>
                <a:endParaRPr lang="en-US" b="1" i="1">
                  <a:solidFill>
                    <a:srgbClr val="0070C0"/>
                  </a:solidFill>
                  <a:latin typeface="DejaVu Math TeX Gyre" panose="02000503000000000000" charset="0"/>
                  <a:ea typeface="MS Mincho" charset="0"/>
                  <a:cs typeface="DejaVu Math TeX Gyre" panose="02000503000000000000" charset="0"/>
                </a:endParaRPr>
              </a:p>
              <a:p>
                <a:pPr algn="l"/>
                <a:r>
                  <a:rPr lang="en-US" b="1">
                    <a:solidFill>
                      <a:srgbClr val="0070C0"/>
                    </a:solidFill>
                    <a:highlight>
                      <a:srgbClr val="FFFF00"/>
                    </a:highlight>
                    <a:latin typeface="DejaVu Math TeX Gyre" panose="02000503000000000000" charset="0"/>
                    <a:ea typeface="MS Mincho" charset="0"/>
                    <a:cs typeface="DejaVu Math TeX Gyre" panose="02000503000000000000" charset="0"/>
                  </a:rPr>
                  <a:t>Shannon’s source coding theorem:</a:t>
                </a:r>
                <a:endParaRPr lang="en-US" b="1">
                  <a:solidFill>
                    <a:srgbClr val="0070C0"/>
                  </a:solidFill>
                  <a:highlight>
                    <a:srgbClr val="FFFF00"/>
                  </a:highlight>
                  <a:latin typeface="DejaVu Math TeX Gyre" panose="02000503000000000000" charset="0"/>
                  <a:ea typeface="MS Mincho" charset="0"/>
                  <a:cs typeface="DejaVu Math TeX Gyre" panose="02000503000000000000" charset="0"/>
                </a:endParaRPr>
              </a:p>
              <a:p>
                <a:pPr algn="l"/>
                <a:endParaRPr lang="en-US" b="1">
                  <a:solidFill>
                    <a:srgbClr val="0070C0"/>
                  </a:solidFill>
                  <a:highlight>
                    <a:srgbClr val="FFFF00"/>
                  </a:highlight>
                  <a:latin typeface="DejaVu Math TeX Gyre" panose="02000503000000000000" charset="0"/>
                  <a:ea typeface="MS Mincho" charset="0"/>
                  <a:cs typeface="DejaVu Math TeX Gyre" panose="02000503000000000000" charset="0"/>
                </a:endParaRPr>
              </a:p>
              <a:p>
                <a:pPr algn="l"/>
                <a:r>
                  <a:rPr lang="en-US" b="1">
                    <a:solidFill>
                      <a:srgbClr val="0070C0"/>
                    </a:solidFill>
                    <a:highlight>
                      <a:srgbClr val="FFFF00"/>
                    </a:highlight>
                    <a:latin typeface="DejaVu Math TeX Gyre" panose="02000503000000000000" charset="0"/>
                    <a:ea typeface="MS Mincho" charset="0"/>
                    <a:cs typeface="DejaVu Math TeX Gyre" panose="02000503000000000000" charset="0"/>
                  </a:rPr>
                  <a:t>The algorithm should query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70C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𝒍𝒐𝒈</m:t>
                    </m:r>
                    <m:r>
                      <a:rPr lang="en-US" b="1" i="1">
                        <a:solidFill>
                          <a:srgbClr val="0070C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|</m:t>
                    </m:r>
                    <m:r>
                      <a:rPr lang="en-US" b="1" i="1">
                        <a:solidFill>
                          <a:srgbClr val="0070C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𝑾</m:t>
                    </m:r>
                    <m:r>
                      <a:rPr lang="en-US" b="1" i="1">
                        <a:solidFill>
                          <a:srgbClr val="0070C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|</m:t>
                    </m:r>
                  </m:oMath>
                </a14:m>
                <a:r>
                  <a:rPr lang="en-US" b="1">
                    <a:solidFill>
                      <a:srgbClr val="0070C0"/>
                    </a:solidFill>
                    <a:highlight>
                      <a:srgbClr val="FFFF00"/>
                    </a:highlight>
                    <a:latin typeface="DejaVu Math TeX Gyre" panose="02000503000000000000" charset="0"/>
                    <a:ea typeface="MS Mincho" charset="0"/>
                    <a:cs typeface="DejaVu Math TeX Gyre" panose="02000503000000000000" charset="0"/>
                  </a:rPr>
                  <a:t> times to ensure that </a:t>
                </a:r>
                <a:r>
                  <a:rPr lang="en-US" b="1">
                    <a:solidFill>
                      <a:srgbClr val="0070C0"/>
                    </a:solidFill>
                    <a:highlight>
                      <a:srgbClr val="FFFF00"/>
                    </a:highlight>
                    <a:latin typeface="DejaVu Math TeX Gyre" panose="02000503000000000000" charset="0"/>
                    <a:ea typeface="MS Mincho" charset="0"/>
                    <a:cs typeface="DejaVu Math TeX Gyre" panose="02000503000000000000" charset="0"/>
                    <a:sym typeface="+mn-ea"/>
                  </a:rPr>
                  <a:t>for any wights w,</a:t>
                </a:r>
                <a:r>
                  <a:rPr lang="en-US" b="1">
                    <a:solidFill>
                      <a:srgbClr val="0070C0"/>
                    </a:solidFill>
                    <a:highlight>
                      <a:srgbClr val="FFFF00"/>
                    </a:highlight>
                    <a:latin typeface="DejaVu Math TeX Gyre" panose="02000503000000000000" charset="0"/>
                    <a:ea typeface="MS Mincho" charset="0"/>
                    <a:cs typeface="DejaVu Math TeX Gyre" panose="02000503000000000000" charset="0"/>
                  </a:rPr>
                  <a:t> it finds the correct solution. </a:t>
                </a:r>
                <a:endParaRPr lang="en-US" b="1">
                  <a:solidFill>
                    <a:srgbClr val="0070C0"/>
                  </a:solidFill>
                  <a:highlight>
                    <a:srgbClr val="FFFF00"/>
                  </a:highlight>
                  <a:latin typeface="DejaVu Math TeX Gyre" panose="02000503000000000000" charset="0"/>
                  <a:ea typeface="MS Mincho" charset="0"/>
                  <a:cs typeface="DejaVu Math TeX Gyre" panose="02000503000000000000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charset="0"/>
                            </a:rPr>
                            <m:t>𝑂𝑃𝑇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charset="0"/>
                            </a:rPr>
                            <m:t>𝑄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𝐺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) = </m:t>
                      </m:r>
                      <m:r>
                        <a:rPr lang="en-US" altLang="zh-CN" i="1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𝛺</m:t>
                      </m:r>
                      <m:r>
                        <a:rPr lang="en-US" altLang="zh-CN" i="1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𝑙𝑜𝑔</m:t>
                      </m:r>
                      <m:r>
                        <a:rPr lang="en-US" altLang="zh-CN" i="1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⁡(</m:t>
                      </m:r>
                      <m:r>
                        <a:rPr lang="en-US" altLang="zh-CN" i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𝐿𝑖𝑛𝑒𝑎𝑟𝑖𝑧𝑎𝑡𝑖𝑜𝑛𝑠</m:t>
                      </m:r>
                      <m:r>
                        <a:rPr lang="en-US" altLang="zh-CN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𝐺</m:t>
                      </m:r>
                      <m:r>
                        <a:rPr lang="en-US" altLang="zh-CN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))).</m:t>
                      </m:r>
                    </m:oMath>
                  </m:oMathPara>
                </a14:m>
                <a:endParaRPr lang="en-US" altLang="zh-CN" b="1" dirty="0">
                  <a:highlight>
                    <a:srgbClr val="FFFF00"/>
                  </a:highlight>
                  <a:latin typeface="Times New Roman" panose="02020603050405020304" charset="0"/>
                  <a:ea typeface="Microsoft YaHei" panose="020B0503020204020204" pitchFamily="34" charset="-122"/>
                  <a:cs typeface="Times New Roman" panose="02020603050405020304" charset="0"/>
                </a:endParaRPr>
              </a:p>
              <a:p>
                <a:pPr algn="l"/>
                <a:endParaRPr lang="en-US" b="1">
                  <a:solidFill>
                    <a:srgbClr val="0070C0"/>
                  </a:solidFill>
                  <a:highlight>
                    <a:srgbClr val="FFFF00"/>
                  </a:highlight>
                  <a:latin typeface="DejaVu Math TeX Gyre" panose="02000503000000000000" charset="0"/>
                  <a:ea typeface="MS Mincho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65" name="Text 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835" y="666750"/>
                <a:ext cx="4661535" cy="260794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/>
          <p:cNvGrpSpPr/>
          <p:nvPr/>
        </p:nvGrpSpPr>
        <p:grpSpPr>
          <a:xfrm>
            <a:off x="90805" y="738505"/>
            <a:ext cx="6698615" cy="1455420"/>
            <a:chOff x="143" y="1163"/>
            <a:chExt cx="10549" cy="2292"/>
          </a:xfrm>
        </p:grpSpPr>
        <p:grpSp>
          <p:nvGrpSpPr>
            <p:cNvPr id="9" name="组合 31"/>
            <p:cNvGrpSpPr/>
            <p:nvPr/>
          </p:nvGrpSpPr>
          <p:grpSpPr>
            <a:xfrm>
              <a:off x="2470" y="1163"/>
              <a:ext cx="8222" cy="2293"/>
              <a:chOff x="1887176" y="1780605"/>
              <a:chExt cx="3945981" cy="145605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矩形 32"/>
                  <p:cNvSpPr/>
                  <p:nvPr/>
                </p:nvSpPr>
                <p:spPr>
                  <a:xfrm>
                    <a:off x="1909253" y="2185100"/>
                    <a:ext cx="3923904" cy="10515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171450" indent="-1714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en-US" altLang="zh-CN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charset="0"/>
                        <a:ea typeface="Microsoft YaHei" panose="020B0503020204020204" pitchFamily="34" charset="-122"/>
                        <a:cs typeface="Times New Roman" panose="02020603050405020304" charset="0"/>
                      </a:rPr>
                      <a:t>Given a graph </a:t>
                    </a:r>
                    <a14:m>
                      <m:oMath xmlns:m="http://schemas.openxmlformats.org/officeDocument/2006/math"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𝑮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, 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𝒘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)</m:t>
                        </m:r>
                      </m:oMath>
                    </a14:m>
                    <a:r>
                      <a:rPr lang="en-US" altLang="zh-CN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charset="0"/>
                        <a:ea typeface="Microsoft YaHei" panose="020B0503020204020204" pitchFamily="34" charset="-122"/>
                        <a:cs typeface="Times New Roman" panose="02020603050405020304" charset="0"/>
                      </a:rPr>
                      <a:t> </a:t>
                    </a:r>
                    <a:endParaRPr lang="en-US" altLang="zh-CN" sz="1600" b="1" i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ejaVu Math TeX Gyre" panose="02000503000000000000" charset="0"/>
                      <a:ea typeface="Microsoft YaHei" panose="020B0503020204020204" pitchFamily="34" charset="-122"/>
                      <a:cs typeface="DejaVu Math TeX Gyre" panose="02000503000000000000" charset="0"/>
                    </a:endParaRPr>
                  </a:p>
                  <a:p>
                    <a:pPr marL="171450" indent="-1714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𝑽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 = {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𝒂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, 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𝒃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, 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𝒄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}</m:t>
                        </m:r>
                      </m:oMath>
                    </a14:m>
                    <a:endParaRPr lang="en-US" altLang="zh-CN" sz="1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endParaRPr>
                  </a:p>
                  <a:p>
                    <a:pPr marL="171450" indent="-1714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𝑾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 = {</m:t>
                        </m:r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𝒂𝒃𝒄</m:t>
                            </m:r>
                          </m:sub>
                        </m:sSub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𝒂𝒄𝒃</m:t>
                            </m:r>
                          </m:sub>
                        </m:sSub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𝒃𝒂𝒄</m:t>
                            </m:r>
                          </m:sub>
                        </m:sSub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𝒃𝒄𝒂</m:t>
                            </m:r>
                          </m:sub>
                        </m:sSub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𝒄𝒂𝒃</m:t>
                            </m:r>
                          </m:sub>
                        </m:sSub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𝒄𝒃𝒂</m:t>
                            </m:r>
                          </m:sub>
                        </m:sSub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}</m:t>
                        </m:r>
                      </m:oMath>
                    </a14:m>
                    <a:endParaRPr lang="en-US" altLang="zh-CN" sz="1600" b="1" i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ejaVu Math TeX Gyre" panose="02000503000000000000" charset="0"/>
                      <a:ea typeface="Microsoft YaHei" panose="020B0503020204020204" pitchFamily="34" charset="-122"/>
                      <a:cs typeface="DejaVu Math TeX Gyre" panose="02000503000000000000" charset="0"/>
                    </a:endParaRPr>
                  </a:p>
                </p:txBody>
              </p:sp>
            </mc:Choice>
            <mc:Fallback>
              <p:sp>
                <p:nvSpPr>
                  <p:cNvPr id="10" name="矩形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9253" y="2185100"/>
                    <a:ext cx="3923904" cy="1051560"/>
                  </a:xfrm>
                  <a:prstGeom prst="rect">
                    <a:avLst/>
                  </a:prstGeom>
                  <a:blipFill rotWithShape="1">
                    <a:blip r:embed="rId16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矩形 33"/>
              <p:cNvSpPr/>
              <p:nvPr/>
            </p:nvSpPr>
            <p:spPr>
              <a:xfrm>
                <a:off x="1887176" y="1780605"/>
                <a:ext cx="852835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l"/>
                <a:r>
                  <a:rPr lang="en-US" altLang="zh-CN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Scenario</a:t>
                </a:r>
                <a:endPara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143" y="1463"/>
              <a:ext cx="2327" cy="1835"/>
              <a:chOff x="9112" y="1761"/>
              <a:chExt cx="2327" cy="1656"/>
            </a:xfrm>
          </p:grpSpPr>
          <p:sp>
            <p:nvSpPr>
              <p:cNvPr id="67" name="Isosceles Triangle 66"/>
              <p:cNvSpPr/>
              <p:nvPr/>
            </p:nvSpPr>
            <p:spPr>
              <a:xfrm>
                <a:off x="9239" y="1889"/>
                <a:ext cx="2071" cy="1400"/>
              </a:xfrm>
              <a:prstGeom prst="triangl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/>
              <p:cNvCxnSpPr>
                <a:stCxn id="67" idx="0"/>
              </p:cNvCxnSpPr>
              <p:nvPr/>
            </p:nvCxnSpPr>
            <p:spPr>
              <a:xfrm>
                <a:off x="10275" y="1889"/>
                <a:ext cx="6" cy="9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endCxn id="67" idx="4"/>
              </p:cNvCxnSpPr>
              <p:nvPr/>
            </p:nvCxnSpPr>
            <p:spPr>
              <a:xfrm>
                <a:off x="10281" y="2833"/>
                <a:ext cx="1029" cy="4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67" idx="2"/>
              </p:cNvCxnSpPr>
              <p:nvPr/>
            </p:nvCxnSpPr>
            <p:spPr>
              <a:xfrm flipV="1">
                <a:off x="9239" y="2833"/>
                <a:ext cx="1042" cy="4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/>
              <p:cNvSpPr/>
              <p:nvPr/>
            </p:nvSpPr>
            <p:spPr>
              <a:xfrm>
                <a:off x="10149" y="2761"/>
                <a:ext cx="252" cy="20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10148" y="1761"/>
                <a:ext cx="252" cy="204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9112" y="3213"/>
                <a:ext cx="252" cy="204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1187" y="3213"/>
                <a:ext cx="252" cy="204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Rectangles 1"/>
          <p:cNvSpPr/>
          <p:nvPr/>
        </p:nvSpPr>
        <p:spPr>
          <a:xfrm>
            <a:off x="8467090" y="4025900"/>
            <a:ext cx="2372995" cy="855345"/>
          </a:xfrm>
          <a:prstGeom prst="rect">
            <a:avLst/>
          </a:prstGeom>
          <a:noFill/>
          <a:ln w="28575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0949940" y="4269105"/>
            <a:ext cx="496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00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6503035" y="4025900"/>
            <a:ext cx="1431290" cy="855345"/>
          </a:xfrm>
          <a:prstGeom prst="rect">
            <a:avLst/>
          </a:prstGeom>
          <a:noFill/>
          <a:ln w="28575" cmpd="sng">
            <a:solidFill>
              <a:srgbClr val="8C4BA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1"/>
          <a:srcRect l="18640" t="34961" r="41416" b="34733"/>
          <a:stretch>
            <a:fillRect/>
          </a:stretch>
        </p:blipFill>
        <p:spPr>
          <a:xfrm>
            <a:off x="10594340" y="0"/>
            <a:ext cx="1597660" cy="798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56" y="28603"/>
            <a:ext cx="369824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BD934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Second lower bound</a:t>
            </a:r>
            <a:endParaRPr lang="en-US" altLang="zh-CN" sz="3200" b="1" dirty="0">
              <a:solidFill>
                <a:srgbClr val="BD934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0" y="589280"/>
            <a:ext cx="8321040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494780"/>
            <a:ext cx="12192000" cy="365956"/>
            <a:chOff x="0" y="10228"/>
            <a:chExt cx="19200" cy="576"/>
          </a:xfrm>
        </p:grpSpPr>
        <p:sp>
          <p:nvSpPr>
            <p:cNvPr id="6" name="矩形 10"/>
            <p:cNvSpPr/>
            <p:nvPr/>
          </p:nvSpPr>
          <p:spPr>
            <a:xfrm>
              <a:off x="0" y="10228"/>
              <a:ext cx="18576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200" b="1" dirty="0">
                  <a:solidFill>
                    <a:schemeClr val="bg2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https://www.geeksforgeeks.org/dijkstras-shortest-path-algorithm-greedy-algo-7/</a:t>
              </a:r>
              <a:endParaRPr lang="en-US" altLang="zh-CN" sz="1200" b="1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矩形 10"/>
            <p:cNvSpPr/>
            <p:nvPr/>
          </p:nvSpPr>
          <p:spPr>
            <a:xfrm>
              <a:off x="18480" y="10228"/>
              <a:ext cx="720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10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40" name="组合 31"/>
          <p:cNvGrpSpPr/>
          <p:nvPr/>
        </p:nvGrpSpPr>
        <p:grpSpPr>
          <a:xfrm>
            <a:off x="485775" y="918210"/>
            <a:ext cx="9535161" cy="1643380"/>
            <a:chOff x="1887176" y="1780605"/>
            <a:chExt cx="7206622" cy="164338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矩形 32"/>
                <p:cNvSpPr/>
                <p:nvPr/>
              </p:nvSpPr>
              <p:spPr>
                <a:xfrm>
                  <a:off x="1909253" y="2185100"/>
                  <a:ext cx="7184545" cy="1238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Let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𝑇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 be any spanning tree of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𝐺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,...,</m:t>
                      </m:r>
                      <m:sSub>
                        <m:sSub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)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 be a barrier sequence for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𝑇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. Then,</a:t>
                  </a:r>
                  <a:endParaRPr lang="en-US" altLang="zh-CN" sz="1600" dirty="0">
                    <a:latin typeface="Times New Roman" panose="02020603050405020304" charset="0"/>
                    <a:ea typeface="Microsoft YaHei" panose="020B0503020204020204" pitchFamily="34" charset="-122"/>
                    <a:cs typeface="Times New Roman" panose="02020603050405020304" charset="0"/>
                  </a:endParaRPr>
                </a:p>
                <a:p>
                  <a:pPr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𝑙𝑜𝑔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𝐿𝑖𝑛𝑒𝑎𝑟𝑖𝑧𝑎𝑡𝑖𝑜𝑛𝑠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𝐺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))≥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𝑙𝑜𝑔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𝐿𝑖𝑛𝑒𝑎𝑟𝑖𝑧𝑎𝑡𝑖𝑜𝑛𝑠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𝑇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))</m:t>
                        </m:r>
                        <m:r>
                          <a:rPr lang="en-US" altLang="zh-CN" sz="16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6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𝛺</m:t>
                        </m:r>
                        <m:r>
                          <a:rPr lang="en-US" altLang="zh-CN" sz="16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(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𝑖</m:t>
                            </m:r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=</m:t>
                            </m:r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|</m:t>
                            </m:r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𝑙𝑔</m:t>
                            </m:r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16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|)</m:t>
                        </m:r>
                      </m:oMath>
                    </m:oMathPara>
                  </a14:m>
                  <a:endParaRPr lang="en-US" altLang="zh-CN" sz="1600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MS Mincho" charset="0"/>
                    <a:cs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1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253" y="2185100"/>
                  <a:ext cx="7184545" cy="1238885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矩形 33"/>
            <p:cNvSpPr/>
            <p:nvPr/>
          </p:nvSpPr>
          <p:spPr>
            <a:xfrm>
              <a:off x="1887176" y="1780605"/>
              <a:ext cx="3451653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Lemma 3.6 </a:t>
              </a:r>
              <a:r>
                <a:rPr lang="en-US" altLang="zh-CN" sz="2000" b="1" dirty="0">
                  <a:latin typeface="Times New Roman" panose="02020603050405020304" charset="0"/>
                  <a:ea typeface="Microsoft YaHei" panose="020B0503020204020204" pitchFamily="34" charset="-122"/>
                  <a:cs typeface="Times New Roman" panose="02020603050405020304" charset="0"/>
                  <a:sym typeface="+mn-ea"/>
                </a:rPr>
                <a:t>(Barriers give lower bounds)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8" name="Picture 7" descr="2024-11-25_21-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2792095"/>
            <a:ext cx="5331460" cy="174180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694680" y="2948305"/>
            <a:ext cx="6497320" cy="1430020"/>
            <a:chOff x="8967" y="4958"/>
            <a:chExt cx="10232" cy="225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7" y="4958"/>
              <a:ext cx="10233" cy="110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32" y="6118"/>
              <a:ext cx="9440" cy="1093"/>
            </a:xfrm>
            <a:prstGeom prst="rect">
              <a:avLst/>
            </a:prstGeom>
          </p:spPr>
        </p:pic>
      </p:grpSp>
      <p:sp>
        <p:nvSpPr>
          <p:cNvPr id="2" name="Text Box 1"/>
          <p:cNvSpPr txBox="1"/>
          <p:nvPr/>
        </p:nvSpPr>
        <p:spPr>
          <a:xfrm>
            <a:off x="814705" y="5166360"/>
            <a:ext cx="105092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finding a good barrier sequence:</a:t>
            </a:r>
            <a:endParaRPr lang="en-US"/>
          </a:p>
          <a:p>
            <a:pPr indent="0">
              <a:buFont typeface="Arial" panose="020B0604020202020204" pitchFamily="34" charset="0"/>
              <a:buNone/>
            </a:pPr>
            <a:r>
              <a:rPr lang="en-US"/>
              <a:t>     The global order can be determined by establishing order in several localities.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Dijkstra’s algorithm works in that way.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finding a good barrier sequence &amp; </a:t>
            </a:r>
            <a:r>
              <a:rPr lang="en-US"/>
              <a:t>finding a good interval coloring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1"/>
          <a:srcRect l="18640" t="34961" r="41416" b="34733"/>
          <a:stretch>
            <a:fillRect/>
          </a:stretch>
        </p:blipFill>
        <p:spPr>
          <a:xfrm>
            <a:off x="10594340" y="0"/>
            <a:ext cx="1597660" cy="798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56" y="28603"/>
            <a:ext cx="427101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BD934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Explore Tree &amp; Barrier</a:t>
            </a:r>
            <a:endParaRPr lang="en-US" altLang="zh-CN" sz="3200" b="1" dirty="0">
              <a:solidFill>
                <a:srgbClr val="BD934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0" y="589280"/>
            <a:ext cx="8321040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494780"/>
            <a:ext cx="12192000" cy="365956"/>
            <a:chOff x="0" y="10228"/>
            <a:chExt cx="19200" cy="576"/>
          </a:xfrm>
        </p:grpSpPr>
        <p:sp>
          <p:nvSpPr>
            <p:cNvPr id="6" name="矩形 10"/>
            <p:cNvSpPr/>
            <p:nvPr/>
          </p:nvSpPr>
          <p:spPr>
            <a:xfrm>
              <a:off x="0" y="10228"/>
              <a:ext cx="18576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200" b="1" dirty="0">
                  <a:solidFill>
                    <a:schemeClr val="bg2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https://www.geeksforgeeks.org/dijkstras-shortest-path-algorithm-greedy-algo-7/</a:t>
              </a:r>
              <a:endParaRPr lang="en-US" altLang="zh-CN" sz="1200" b="1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矩形 10"/>
            <p:cNvSpPr/>
            <p:nvPr/>
          </p:nvSpPr>
          <p:spPr>
            <a:xfrm>
              <a:off x="18480" y="10228"/>
              <a:ext cx="720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11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13" name="Picture 12" descr="2024-11-25_18-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40" y="798830"/>
            <a:ext cx="3451860" cy="172656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5137150" y="906145"/>
            <a:ext cx="1170305" cy="1998989"/>
            <a:chOff x="8090" y="1427"/>
            <a:chExt cx="2196" cy="411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0" y="1427"/>
              <a:ext cx="2196" cy="328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33"/>
                <p:cNvSpPr/>
                <p:nvPr/>
              </p:nvSpPr>
              <p:spPr>
                <a:xfrm>
                  <a:off x="8722" y="4910"/>
                  <a:ext cx="1344" cy="6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𝟏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8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2" y="4910"/>
                  <a:ext cx="1344" cy="631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/>
          <p:cNvGrpSpPr/>
          <p:nvPr/>
        </p:nvGrpSpPr>
        <p:grpSpPr>
          <a:xfrm>
            <a:off x="6786880" y="906145"/>
            <a:ext cx="1994357" cy="1999206"/>
            <a:chOff x="12114" y="1427"/>
            <a:chExt cx="4365" cy="45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14" y="1427"/>
              <a:ext cx="4365" cy="348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矩形 33"/>
                <p:cNvSpPr/>
                <p:nvPr/>
              </p:nvSpPr>
              <p:spPr>
                <a:xfrm>
                  <a:off x="13469" y="5252"/>
                  <a:ext cx="1675" cy="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𝟐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9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9" y="5252"/>
                  <a:ext cx="1675" cy="693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/>
          <p:cNvGrpSpPr/>
          <p:nvPr/>
        </p:nvGrpSpPr>
        <p:grpSpPr>
          <a:xfrm>
            <a:off x="8750935" y="879475"/>
            <a:ext cx="2183616" cy="2025453"/>
            <a:chOff x="12463" y="5847"/>
            <a:chExt cx="4497" cy="45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63" y="5847"/>
              <a:ext cx="4497" cy="352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矩形 33"/>
                <p:cNvSpPr/>
                <p:nvPr/>
              </p:nvSpPr>
              <p:spPr>
                <a:xfrm>
                  <a:off x="14045" y="9715"/>
                  <a:ext cx="1555" cy="6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𝟑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0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5" y="9715"/>
                  <a:ext cx="1555" cy="690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9518650" y="3180715"/>
            <a:ext cx="2277110" cy="1802997"/>
            <a:chOff x="7360" y="6088"/>
            <a:chExt cx="4754" cy="394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60" y="6088"/>
              <a:ext cx="4754" cy="328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矩形 33"/>
                <p:cNvSpPr/>
                <p:nvPr/>
              </p:nvSpPr>
              <p:spPr>
                <a:xfrm>
                  <a:off x="9266" y="9361"/>
                  <a:ext cx="1657" cy="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𝟒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2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" y="9361"/>
                  <a:ext cx="1657" cy="671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/>
          <p:cNvGrpSpPr/>
          <p:nvPr/>
        </p:nvGrpSpPr>
        <p:grpSpPr>
          <a:xfrm>
            <a:off x="6617970" y="3496945"/>
            <a:ext cx="2594610" cy="1426962"/>
            <a:chOff x="8436" y="6872"/>
            <a:chExt cx="5392" cy="3010"/>
          </a:xfrm>
        </p:grpSpPr>
        <p:grpSp>
          <p:nvGrpSpPr>
            <p:cNvPr id="55" name="Group 54"/>
            <p:cNvGrpSpPr/>
            <p:nvPr/>
          </p:nvGrpSpPr>
          <p:grpSpPr>
            <a:xfrm>
              <a:off x="8436" y="6872"/>
              <a:ext cx="5392" cy="2155"/>
              <a:chOff x="1491" y="7534"/>
              <a:chExt cx="5392" cy="215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491" y="8392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443" y="7534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443" y="916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7</a:t>
                </a:r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910" y="7534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910" y="916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6</a:t>
                </a:r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910" y="8392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8</a:t>
                </a:r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377" y="9161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5</a:t>
                </a:r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377" y="7534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3</a:t>
                </a:r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337" y="8392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4</a:t>
                </a:r>
                <a:endParaRPr lang="en-US"/>
              </a:p>
            </p:txBody>
          </p:sp>
          <p:cxnSp>
            <p:nvCxnSpPr>
              <p:cNvPr id="29" name="Straight Connector 28"/>
              <p:cNvCxnSpPr>
                <a:stCxn id="8" idx="7"/>
                <a:endCxn id="9" idx="3"/>
              </p:cNvCxnSpPr>
              <p:nvPr/>
            </p:nvCxnSpPr>
            <p:spPr>
              <a:xfrm flipV="1">
                <a:off x="1957" y="7986"/>
                <a:ext cx="566" cy="4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8" idx="5"/>
                <a:endCxn id="10" idx="1"/>
              </p:cNvCxnSpPr>
              <p:nvPr/>
            </p:nvCxnSpPr>
            <p:spPr>
              <a:xfrm>
                <a:off x="1957" y="8844"/>
                <a:ext cx="566" cy="3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9" idx="6"/>
                <a:endCxn id="15" idx="2"/>
              </p:cNvCxnSpPr>
              <p:nvPr/>
            </p:nvCxnSpPr>
            <p:spPr>
              <a:xfrm>
                <a:off x="2989" y="7799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10" idx="6"/>
                <a:endCxn id="16" idx="2"/>
              </p:cNvCxnSpPr>
              <p:nvPr/>
            </p:nvCxnSpPr>
            <p:spPr>
              <a:xfrm>
                <a:off x="2989" y="942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6" idx="0"/>
                <a:endCxn id="25" idx="4"/>
              </p:cNvCxnSpPr>
              <p:nvPr/>
            </p:nvCxnSpPr>
            <p:spPr>
              <a:xfrm flipV="1">
                <a:off x="4183" y="8921"/>
                <a:ext cx="0" cy="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16" idx="6"/>
                <a:endCxn id="26" idx="2"/>
              </p:cNvCxnSpPr>
              <p:nvPr/>
            </p:nvCxnSpPr>
            <p:spPr>
              <a:xfrm>
                <a:off x="4456" y="942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26" idx="6"/>
                <a:endCxn id="28" idx="3"/>
              </p:cNvCxnSpPr>
              <p:nvPr/>
            </p:nvCxnSpPr>
            <p:spPr>
              <a:xfrm flipV="1">
                <a:off x="5923" y="8844"/>
                <a:ext cx="494" cy="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26" idx="0"/>
                <a:endCxn id="27" idx="4"/>
              </p:cNvCxnSpPr>
              <p:nvPr/>
            </p:nvCxnSpPr>
            <p:spPr>
              <a:xfrm flipV="1">
                <a:off x="5650" y="8063"/>
                <a:ext cx="0" cy="10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矩形 33"/>
                <p:cNvSpPr/>
                <p:nvPr/>
              </p:nvSpPr>
              <p:spPr>
                <a:xfrm>
                  <a:off x="10608" y="9235"/>
                  <a:ext cx="1367" cy="6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𝟓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1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8" y="9235"/>
                  <a:ext cx="1367" cy="64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/>
          <p:cNvGrpSpPr/>
          <p:nvPr/>
        </p:nvGrpSpPr>
        <p:grpSpPr>
          <a:xfrm>
            <a:off x="3851910" y="3536315"/>
            <a:ext cx="2470785" cy="1349413"/>
            <a:chOff x="1608" y="6917"/>
            <a:chExt cx="5392" cy="2990"/>
          </a:xfrm>
        </p:grpSpPr>
        <p:grpSp>
          <p:nvGrpSpPr>
            <p:cNvPr id="57" name="Group 56"/>
            <p:cNvGrpSpPr/>
            <p:nvPr/>
          </p:nvGrpSpPr>
          <p:grpSpPr>
            <a:xfrm>
              <a:off x="1608" y="6917"/>
              <a:ext cx="5392" cy="2155"/>
              <a:chOff x="2685" y="4711"/>
              <a:chExt cx="5392" cy="215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685" y="5569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637" y="471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637" y="6338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7</a:t>
                </a:r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104" y="4711"/>
                <a:ext cx="546" cy="529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104" y="6338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6</a:t>
                </a:r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4" y="5569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8</a:t>
                </a:r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571" y="6338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5</a:t>
                </a:r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6571" y="4711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3</a:t>
                </a:r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531" y="5569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4</a:t>
                </a:r>
                <a:endParaRPr lang="en-US"/>
              </a:p>
            </p:txBody>
          </p:sp>
          <p:cxnSp>
            <p:nvCxnSpPr>
              <p:cNvPr id="47" name="Straight Connector 46"/>
              <p:cNvCxnSpPr>
                <a:stCxn id="38" idx="7"/>
                <a:endCxn id="39" idx="3"/>
              </p:cNvCxnSpPr>
              <p:nvPr/>
            </p:nvCxnSpPr>
            <p:spPr>
              <a:xfrm flipV="1">
                <a:off x="3151" y="5163"/>
                <a:ext cx="566" cy="4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38" idx="5"/>
                <a:endCxn id="40" idx="1"/>
              </p:cNvCxnSpPr>
              <p:nvPr/>
            </p:nvCxnSpPr>
            <p:spPr>
              <a:xfrm>
                <a:off x="3151" y="6021"/>
                <a:ext cx="566" cy="3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39" idx="6"/>
                <a:endCxn id="41" idx="2"/>
              </p:cNvCxnSpPr>
              <p:nvPr/>
            </p:nvCxnSpPr>
            <p:spPr>
              <a:xfrm>
                <a:off x="4183" y="497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0" idx="6"/>
                <a:endCxn id="42" idx="2"/>
              </p:cNvCxnSpPr>
              <p:nvPr/>
            </p:nvCxnSpPr>
            <p:spPr>
              <a:xfrm>
                <a:off x="4183" y="6603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3" idx="0"/>
                <a:endCxn id="41" idx="4"/>
              </p:cNvCxnSpPr>
              <p:nvPr/>
            </p:nvCxnSpPr>
            <p:spPr>
              <a:xfrm flipV="1">
                <a:off x="5377" y="5240"/>
                <a:ext cx="0" cy="3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2" idx="6"/>
                <a:endCxn id="44" idx="2"/>
              </p:cNvCxnSpPr>
              <p:nvPr/>
            </p:nvCxnSpPr>
            <p:spPr>
              <a:xfrm>
                <a:off x="5650" y="6603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44" idx="6"/>
                <a:endCxn id="46" idx="3"/>
              </p:cNvCxnSpPr>
              <p:nvPr/>
            </p:nvCxnSpPr>
            <p:spPr>
              <a:xfrm flipV="1">
                <a:off x="7117" y="6021"/>
                <a:ext cx="494" cy="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45" idx="2"/>
                <a:endCxn id="41" idx="6"/>
              </p:cNvCxnSpPr>
              <p:nvPr/>
            </p:nvCxnSpPr>
            <p:spPr>
              <a:xfrm flipH="1">
                <a:off x="5650" y="497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矩形 33"/>
                <p:cNvSpPr/>
                <p:nvPr/>
              </p:nvSpPr>
              <p:spPr>
                <a:xfrm>
                  <a:off x="3761" y="9227"/>
                  <a:ext cx="1732" cy="6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𝟔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2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" y="9227"/>
                  <a:ext cx="1732" cy="680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/>
          <p:cNvGrpSpPr/>
          <p:nvPr/>
        </p:nvGrpSpPr>
        <p:grpSpPr>
          <a:xfrm>
            <a:off x="504190" y="3263265"/>
            <a:ext cx="3048000" cy="1723390"/>
            <a:chOff x="794" y="5139"/>
            <a:chExt cx="4800" cy="2714"/>
          </a:xfrm>
        </p:grpSpPr>
        <p:pic>
          <p:nvPicPr>
            <p:cNvPr id="37" name="Picture 36" descr="2024-11-25_18-4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4" y="5139"/>
              <a:ext cx="4801" cy="245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矩形 33"/>
                <p:cNvSpPr/>
                <p:nvPr/>
              </p:nvSpPr>
              <p:spPr>
                <a:xfrm>
                  <a:off x="2682" y="7371"/>
                  <a:ext cx="1026" cy="4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𝟕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3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" y="7371"/>
                  <a:ext cx="1026" cy="483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1"/>
          <a:srcRect l="18640" t="34961" r="41416" b="34733"/>
          <a:stretch>
            <a:fillRect/>
          </a:stretch>
        </p:blipFill>
        <p:spPr>
          <a:xfrm>
            <a:off x="10594340" y="0"/>
            <a:ext cx="1597660" cy="798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56" y="28603"/>
            <a:ext cx="16052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BD934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coloring</a:t>
            </a:r>
            <a:endParaRPr lang="en-US" altLang="zh-CN" sz="3200" b="1" dirty="0">
              <a:solidFill>
                <a:srgbClr val="BD934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0" y="589280"/>
            <a:ext cx="8321040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494780"/>
            <a:ext cx="12192000" cy="365956"/>
            <a:chOff x="0" y="10228"/>
            <a:chExt cx="19200" cy="576"/>
          </a:xfrm>
        </p:grpSpPr>
        <p:sp>
          <p:nvSpPr>
            <p:cNvPr id="6" name="矩形 10"/>
            <p:cNvSpPr/>
            <p:nvPr/>
          </p:nvSpPr>
          <p:spPr>
            <a:xfrm>
              <a:off x="0" y="10228"/>
              <a:ext cx="18576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200" b="1" dirty="0">
                  <a:solidFill>
                    <a:schemeClr val="bg2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https://www.geeksforgeeks.org/dijkstras-shortest-path-algorithm-greedy-algo-7/</a:t>
              </a:r>
              <a:endParaRPr lang="en-US" altLang="zh-CN" sz="1200" b="1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矩形 10"/>
            <p:cNvSpPr/>
            <p:nvPr/>
          </p:nvSpPr>
          <p:spPr>
            <a:xfrm>
              <a:off x="18480" y="10228"/>
              <a:ext cx="720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12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13" name="Picture 12" descr="2024-11-25_18-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40" y="798830"/>
            <a:ext cx="3451860" cy="172656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5137150" y="906145"/>
            <a:ext cx="1170305" cy="1998989"/>
            <a:chOff x="8090" y="1427"/>
            <a:chExt cx="2196" cy="411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0" y="1427"/>
              <a:ext cx="2196" cy="328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33"/>
                <p:cNvSpPr/>
                <p:nvPr/>
              </p:nvSpPr>
              <p:spPr>
                <a:xfrm>
                  <a:off x="8722" y="4910"/>
                  <a:ext cx="1344" cy="6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𝟏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8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2" y="4910"/>
                  <a:ext cx="1344" cy="631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/>
          <p:cNvGrpSpPr/>
          <p:nvPr/>
        </p:nvGrpSpPr>
        <p:grpSpPr>
          <a:xfrm>
            <a:off x="6786880" y="906145"/>
            <a:ext cx="1994357" cy="1999206"/>
            <a:chOff x="12114" y="1427"/>
            <a:chExt cx="4365" cy="45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14" y="1427"/>
              <a:ext cx="4365" cy="348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矩形 33"/>
                <p:cNvSpPr/>
                <p:nvPr/>
              </p:nvSpPr>
              <p:spPr>
                <a:xfrm>
                  <a:off x="13469" y="5252"/>
                  <a:ext cx="1675" cy="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𝟐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9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9" y="5252"/>
                  <a:ext cx="1675" cy="693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/>
          <p:cNvGrpSpPr/>
          <p:nvPr/>
        </p:nvGrpSpPr>
        <p:grpSpPr>
          <a:xfrm>
            <a:off x="8750935" y="879475"/>
            <a:ext cx="2183616" cy="2025453"/>
            <a:chOff x="12463" y="5847"/>
            <a:chExt cx="4497" cy="45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63" y="5847"/>
              <a:ext cx="4497" cy="352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矩形 33"/>
                <p:cNvSpPr/>
                <p:nvPr/>
              </p:nvSpPr>
              <p:spPr>
                <a:xfrm>
                  <a:off x="14045" y="9715"/>
                  <a:ext cx="1555" cy="6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𝟑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0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5" y="9715"/>
                  <a:ext cx="1555" cy="690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9518650" y="3180715"/>
            <a:ext cx="2277110" cy="1802997"/>
            <a:chOff x="7360" y="6088"/>
            <a:chExt cx="4754" cy="394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60" y="6088"/>
              <a:ext cx="4754" cy="328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矩形 33"/>
                <p:cNvSpPr/>
                <p:nvPr/>
              </p:nvSpPr>
              <p:spPr>
                <a:xfrm>
                  <a:off x="9266" y="9361"/>
                  <a:ext cx="1657" cy="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𝟒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2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" y="9361"/>
                  <a:ext cx="1657" cy="671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/>
          <p:cNvGrpSpPr/>
          <p:nvPr/>
        </p:nvGrpSpPr>
        <p:grpSpPr>
          <a:xfrm>
            <a:off x="6617970" y="3496945"/>
            <a:ext cx="2594610" cy="1426962"/>
            <a:chOff x="8436" y="6872"/>
            <a:chExt cx="5392" cy="3010"/>
          </a:xfrm>
        </p:grpSpPr>
        <p:grpSp>
          <p:nvGrpSpPr>
            <p:cNvPr id="55" name="Group 54"/>
            <p:cNvGrpSpPr/>
            <p:nvPr/>
          </p:nvGrpSpPr>
          <p:grpSpPr>
            <a:xfrm>
              <a:off x="8436" y="6872"/>
              <a:ext cx="5392" cy="2155"/>
              <a:chOff x="1491" y="7534"/>
              <a:chExt cx="5392" cy="215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491" y="8392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443" y="7534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443" y="916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7</a:t>
                </a:r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910" y="7534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910" y="916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6</a:t>
                </a:r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910" y="8392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8</a:t>
                </a:r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377" y="9161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5</a:t>
                </a:r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377" y="7534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3</a:t>
                </a:r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337" y="8392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4</a:t>
                </a:r>
                <a:endParaRPr lang="en-US"/>
              </a:p>
            </p:txBody>
          </p:sp>
          <p:cxnSp>
            <p:nvCxnSpPr>
              <p:cNvPr id="29" name="Straight Connector 28"/>
              <p:cNvCxnSpPr>
                <a:stCxn id="8" idx="7"/>
                <a:endCxn id="9" idx="3"/>
              </p:cNvCxnSpPr>
              <p:nvPr/>
            </p:nvCxnSpPr>
            <p:spPr>
              <a:xfrm flipV="1">
                <a:off x="1957" y="7986"/>
                <a:ext cx="566" cy="4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8" idx="5"/>
                <a:endCxn id="10" idx="1"/>
              </p:cNvCxnSpPr>
              <p:nvPr/>
            </p:nvCxnSpPr>
            <p:spPr>
              <a:xfrm>
                <a:off x="1957" y="8844"/>
                <a:ext cx="566" cy="3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9" idx="6"/>
                <a:endCxn id="15" idx="2"/>
              </p:cNvCxnSpPr>
              <p:nvPr/>
            </p:nvCxnSpPr>
            <p:spPr>
              <a:xfrm>
                <a:off x="2989" y="7799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10" idx="6"/>
                <a:endCxn id="16" idx="2"/>
              </p:cNvCxnSpPr>
              <p:nvPr/>
            </p:nvCxnSpPr>
            <p:spPr>
              <a:xfrm>
                <a:off x="2989" y="942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6" idx="0"/>
                <a:endCxn id="25" idx="4"/>
              </p:cNvCxnSpPr>
              <p:nvPr/>
            </p:nvCxnSpPr>
            <p:spPr>
              <a:xfrm flipV="1">
                <a:off x="4183" y="8921"/>
                <a:ext cx="0" cy="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16" idx="6"/>
                <a:endCxn id="26" idx="2"/>
              </p:cNvCxnSpPr>
              <p:nvPr/>
            </p:nvCxnSpPr>
            <p:spPr>
              <a:xfrm>
                <a:off x="4456" y="942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26" idx="6"/>
                <a:endCxn id="28" idx="3"/>
              </p:cNvCxnSpPr>
              <p:nvPr/>
            </p:nvCxnSpPr>
            <p:spPr>
              <a:xfrm flipV="1">
                <a:off x="5923" y="8844"/>
                <a:ext cx="494" cy="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26" idx="0"/>
                <a:endCxn id="27" idx="4"/>
              </p:cNvCxnSpPr>
              <p:nvPr/>
            </p:nvCxnSpPr>
            <p:spPr>
              <a:xfrm flipV="1">
                <a:off x="5650" y="8063"/>
                <a:ext cx="0" cy="10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矩形 33"/>
                <p:cNvSpPr/>
                <p:nvPr/>
              </p:nvSpPr>
              <p:spPr>
                <a:xfrm>
                  <a:off x="10608" y="9235"/>
                  <a:ext cx="1367" cy="6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𝟓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1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8" y="9235"/>
                  <a:ext cx="1367" cy="64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/>
          <p:cNvGrpSpPr/>
          <p:nvPr/>
        </p:nvGrpSpPr>
        <p:grpSpPr>
          <a:xfrm>
            <a:off x="3851910" y="3536315"/>
            <a:ext cx="2470785" cy="1349413"/>
            <a:chOff x="1608" y="6917"/>
            <a:chExt cx="5392" cy="2990"/>
          </a:xfrm>
        </p:grpSpPr>
        <p:grpSp>
          <p:nvGrpSpPr>
            <p:cNvPr id="57" name="Group 56"/>
            <p:cNvGrpSpPr/>
            <p:nvPr/>
          </p:nvGrpSpPr>
          <p:grpSpPr>
            <a:xfrm>
              <a:off x="1608" y="6917"/>
              <a:ext cx="5392" cy="2155"/>
              <a:chOff x="2685" y="4711"/>
              <a:chExt cx="5392" cy="215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685" y="5569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637" y="471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637" y="6338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7</a:t>
                </a:r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104" y="4711"/>
                <a:ext cx="546" cy="529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104" y="6338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6</a:t>
                </a:r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4" y="5569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8</a:t>
                </a:r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571" y="6338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5</a:t>
                </a:r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6571" y="4711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3</a:t>
                </a:r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531" y="5569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4</a:t>
                </a:r>
                <a:endParaRPr lang="en-US"/>
              </a:p>
            </p:txBody>
          </p:sp>
          <p:cxnSp>
            <p:nvCxnSpPr>
              <p:cNvPr id="47" name="Straight Connector 46"/>
              <p:cNvCxnSpPr>
                <a:stCxn id="38" idx="7"/>
                <a:endCxn id="39" idx="3"/>
              </p:cNvCxnSpPr>
              <p:nvPr/>
            </p:nvCxnSpPr>
            <p:spPr>
              <a:xfrm flipV="1">
                <a:off x="3151" y="5163"/>
                <a:ext cx="566" cy="4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38" idx="5"/>
                <a:endCxn id="40" idx="1"/>
              </p:cNvCxnSpPr>
              <p:nvPr/>
            </p:nvCxnSpPr>
            <p:spPr>
              <a:xfrm>
                <a:off x="3151" y="6021"/>
                <a:ext cx="566" cy="3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39" idx="6"/>
                <a:endCxn id="41" idx="2"/>
              </p:cNvCxnSpPr>
              <p:nvPr/>
            </p:nvCxnSpPr>
            <p:spPr>
              <a:xfrm>
                <a:off x="4183" y="497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0" idx="6"/>
                <a:endCxn id="42" idx="2"/>
              </p:cNvCxnSpPr>
              <p:nvPr/>
            </p:nvCxnSpPr>
            <p:spPr>
              <a:xfrm>
                <a:off x="4183" y="6603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3" idx="0"/>
                <a:endCxn id="41" idx="4"/>
              </p:cNvCxnSpPr>
              <p:nvPr/>
            </p:nvCxnSpPr>
            <p:spPr>
              <a:xfrm flipV="1">
                <a:off x="5377" y="5240"/>
                <a:ext cx="0" cy="3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2" idx="6"/>
                <a:endCxn id="44" idx="2"/>
              </p:cNvCxnSpPr>
              <p:nvPr/>
            </p:nvCxnSpPr>
            <p:spPr>
              <a:xfrm>
                <a:off x="5650" y="6603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44" idx="6"/>
                <a:endCxn id="46" idx="3"/>
              </p:cNvCxnSpPr>
              <p:nvPr/>
            </p:nvCxnSpPr>
            <p:spPr>
              <a:xfrm flipV="1">
                <a:off x="7117" y="6021"/>
                <a:ext cx="494" cy="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45" idx="2"/>
                <a:endCxn id="41" idx="6"/>
              </p:cNvCxnSpPr>
              <p:nvPr/>
            </p:nvCxnSpPr>
            <p:spPr>
              <a:xfrm flipH="1">
                <a:off x="5650" y="497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矩形 33"/>
                <p:cNvSpPr/>
                <p:nvPr/>
              </p:nvSpPr>
              <p:spPr>
                <a:xfrm>
                  <a:off x="3761" y="9227"/>
                  <a:ext cx="1732" cy="6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𝟔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2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" y="9227"/>
                  <a:ext cx="1732" cy="680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/>
          <p:cNvGrpSpPr/>
          <p:nvPr/>
        </p:nvGrpSpPr>
        <p:grpSpPr>
          <a:xfrm>
            <a:off x="504190" y="3263265"/>
            <a:ext cx="3048000" cy="1723390"/>
            <a:chOff x="794" y="5139"/>
            <a:chExt cx="4800" cy="2714"/>
          </a:xfrm>
        </p:grpSpPr>
        <p:pic>
          <p:nvPicPr>
            <p:cNvPr id="37" name="Picture 36" descr="2024-11-25_18-4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4" y="5139"/>
              <a:ext cx="4801" cy="245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矩形 33"/>
                <p:cNvSpPr/>
                <p:nvPr/>
              </p:nvSpPr>
              <p:spPr>
                <a:xfrm>
                  <a:off x="2682" y="7371"/>
                  <a:ext cx="1026" cy="4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𝟕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3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" y="7371"/>
                  <a:ext cx="1026" cy="483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Oval 16"/>
          <p:cNvSpPr/>
          <p:nvPr/>
        </p:nvSpPr>
        <p:spPr>
          <a:xfrm>
            <a:off x="2130425" y="3836670"/>
            <a:ext cx="315595" cy="325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752090" y="3422015"/>
            <a:ext cx="315595" cy="325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37230" y="3880485"/>
            <a:ext cx="315595" cy="325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1"/>
          <a:srcRect l="18640" t="34961" r="41416" b="34733"/>
          <a:stretch>
            <a:fillRect/>
          </a:stretch>
        </p:blipFill>
        <p:spPr>
          <a:xfrm>
            <a:off x="10594340" y="0"/>
            <a:ext cx="1597660" cy="798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56" y="28603"/>
            <a:ext cx="16052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BD934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coloring</a:t>
            </a:r>
            <a:endParaRPr lang="en-US" altLang="zh-CN" sz="3200" b="1" dirty="0">
              <a:solidFill>
                <a:srgbClr val="BD934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0" y="589280"/>
            <a:ext cx="8321040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494780"/>
            <a:ext cx="12192000" cy="365956"/>
            <a:chOff x="0" y="10228"/>
            <a:chExt cx="19200" cy="576"/>
          </a:xfrm>
        </p:grpSpPr>
        <p:sp>
          <p:nvSpPr>
            <p:cNvPr id="6" name="矩形 10"/>
            <p:cNvSpPr/>
            <p:nvPr/>
          </p:nvSpPr>
          <p:spPr>
            <a:xfrm>
              <a:off x="0" y="10228"/>
              <a:ext cx="18576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200" b="1" dirty="0">
                  <a:solidFill>
                    <a:schemeClr val="bg2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https://www.geeksforgeeks.org/dijkstras-shortest-path-algorithm-greedy-algo-7/</a:t>
              </a:r>
              <a:endParaRPr lang="en-US" altLang="zh-CN" sz="1200" b="1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矩形 10"/>
            <p:cNvSpPr/>
            <p:nvPr/>
          </p:nvSpPr>
          <p:spPr>
            <a:xfrm>
              <a:off x="18480" y="10228"/>
              <a:ext cx="720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13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13" name="Picture 12" descr="2024-11-25_18-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40" y="798830"/>
            <a:ext cx="3451860" cy="172656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5137150" y="906145"/>
            <a:ext cx="1170305" cy="1998989"/>
            <a:chOff x="8090" y="1427"/>
            <a:chExt cx="2196" cy="411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0" y="1427"/>
              <a:ext cx="2196" cy="328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33"/>
                <p:cNvSpPr/>
                <p:nvPr/>
              </p:nvSpPr>
              <p:spPr>
                <a:xfrm>
                  <a:off x="8722" y="4910"/>
                  <a:ext cx="1344" cy="6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𝟏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8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2" y="4910"/>
                  <a:ext cx="1344" cy="631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/>
          <p:cNvGrpSpPr/>
          <p:nvPr/>
        </p:nvGrpSpPr>
        <p:grpSpPr>
          <a:xfrm>
            <a:off x="6786880" y="906145"/>
            <a:ext cx="1994357" cy="1999206"/>
            <a:chOff x="12114" y="1427"/>
            <a:chExt cx="4365" cy="45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14" y="1427"/>
              <a:ext cx="4365" cy="348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矩形 33"/>
                <p:cNvSpPr/>
                <p:nvPr/>
              </p:nvSpPr>
              <p:spPr>
                <a:xfrm>
                  <a:off x="13469" y="5252"/>
                  <a:ext cx="1675" cy="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𝟐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9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9" y="5252"/>
                  <a:ext cx="1675" cy="693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/>
          <p:cNvGrpSpPr/>
          <p:nvPr/>
        </p:nvGrpSpPr>
        <p:grpSpPr>
          <a:xfrm>
            <a:off x="8750935" y="879475"/>
            <a:ext cx="2183616" cy="2025453"/>
            <a:chOff x="12463" y="5847"/>
            <a:chExt cx="4497" cy="45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63" y="5847"/>
              <a:ext cx="4497" cy="352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矩形 33"/>
                <p:cNvSpPr/>
                <p:nvPr/>
              </p:nvSpPr>
              <p:spPr>
                <a:xfrm>
                  <a:off x="14045" y="9715"/>
                  <a:ext cx="1555" cy="6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𝟑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0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5" y="9715"/>
                  <a:ext cx="1555" cy="690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9518650" y="3180715"/>
            <a:ext cx="2277110" cy="1802997"/>
            <a:chOff x="7360" y="6088"/>
            <a:chExt cx="4754" cy="394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60" y="6088"/>
              <a:ext cx="4754" cy="328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矩形 33"/>
                <p:cNvSpPr/>
                <p:nvPr/>
              </p:nvSpPr>
              <p:spPr>
                <a:xfrm>
                  <a:off x="9266" y="9361"/>
                  <a:ext cx="1657" cy="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𝟒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2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" y="9361"/>
                  <a:ext cx="1657" cy="671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/>
          <p:cNvGrpSpPr/>
          <p:nvPr/>
        </p:nvGrpSpPr>
        <p:grpSpPr>
          <a:xfrm>
            <a:off x="6617970" y="3496945"/>
            <a:ext cx="2594610" cy="1426962"/>
            <a:chOff x="8436" y="6872"/>
            <a:chExt cx="5392" cy="3010"/>
          </a:xfrm>
        </p:grpSpPr>
        <p:grpSp>
          <p:nvGrpSpPr>
            <p:cNvPr id="55" name="Group 54"/>
            <p:cNvGrpSpPr/>
            <p:nvPr/>
          </p:nvGrpSpPr>
          <p:grpSpPr>
            <a:xfrm>
              <a:off x="8436" y="6872"/>
              <a:ext cx="5392" cy="2155"/>
              <a:chOff x="1491" y="7534"/>
              <a:chExt cx="5392" cy="215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491" y="8392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443" y="7534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443" y="916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7</a:t>
                </a:r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910" y="7534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910" y="916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6</a:t>
                </a:r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910" y="8392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8</a:t>
                </a:r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377" y="9161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5</a:t>
                </a:r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377" y="7534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3</a:t>
                </a:r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337" y="8392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4</a:t>
                </a:r>
                <a:endParaRPr lang="en-US"/>
              </a:p>
            </p:txBody>
          </p:sp>
          <p:cxnSp>
            <p:nvCxnSpPr>
              <p:cNvPr id="29" name="Straight Connector 28"/>
              <p:cNvCxnSpPr>
                <a:stCxn id="8" idx="7"/>
                <a:endCxn id="9" idx="3"/>
              </p:cNvCxnSpPr>
              <p:nvPr/>
            </p:nvCxnSpPr>
            <p:spPr>
              <a:xfrm flipV="1">
                <a:off x="1957" y="7986"/>
                <a:ext cx="566" cy="4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8" idx="5"/>
                <a:endCxn id="10" idx="1"/>
              </p:cNvCxnSpPr>
              <p:nvPr/>
            </p:nvCxnSpPr>
            <p:spPr>
              <a:xfrm>
                <a:off x="1957" y="8844"/>
                <a:ext cx="566" cy="3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9" idx="6"/>
                <a:endCxn id="15" idx="2"/>
              </p:cNvCxnSpPr>
              <p:nvPr/>
            </p:nvCxnSpPr>
            <p:spPr>
              <a:xfrm>
                <a:off x="2989" y="7799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10" idx="6"/>
                <a:endCxn id="16" idx="2"/>
              </p:cNvCxnSpPr>
              <p:nvPr/>
            </p:nvCxnSpPr>
            <p:spPr>
              <a:xfrm>
                <a:off x="2989" y="942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6" idx="0"/>
                <a:endCxn id="25" idx="4"/>
              </p:cNvCxnSpPr>
              <p:nvPr/>
            </p:nvCxnSpPr>
            <p:spPr>
              <a:xfrm flipV="1">
                <a:off x="4183" y="8921"/>
                <a:ext cx="0" cy="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16" idx="6"/>
                <a:endCxn id="26" idx="2"/>
              </p:cNvCxnSpPr>
              <p:nvPr/>
            </p:nvCxnSpPr>
            <p:spPr>
              <a:xfrm>
                <a:off x="4456" y="942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26" idx="6"/>
                <a:endCxn id="28" idx="3"/>
              </p:cNvCxnSpPr>
              <p:nvPr/>
            </p:nvCxnSpPr>
            <p:spPr>
              <a:xfrm flipV="1">
                <a:off x="5923" y="8844"/>
                <a:ext cx="494" cy="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26" idx="0"/>
                <a:endCxn id="27" idx="4"/>
              </p:cNvCxnSpPr>
              <p:nvPr/>
            </p:nvCxnSpPr>
            <p:spPr>
              <a:xfrm flipV="1">
                <a:off x="5650" y="8063"/>
                <a:ext cx="0" cy="10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矩形 33"/>
                <p:cNvSpPr/>
                <p:nvPr/>
              </p:nvSpPr>
              <p:spPr>
                <a:xfrm>
                  <a:off x="10608" y="9235"/>
                  <a:ext cx="1367" cy="6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𝟓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1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8" y="9235"/>
                  <a:ext cx="1367" cy="64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/>
          <p:cNvGrpSpPr/>
          <p:nvPr/>
        </p:nvGrpSpPr>
        <p:grpSpPr>
          <a:xfrm>
            <a:off x="3851910" y="3536315"/>
            <a:ext cx="2470785" cy="1349413"/>
            <a:chOff x="1608" y="6917"/>
            <a:chExt cx="5392" cy="2990"/>
          </a:xfrm>
        </p:grpSpPr>
        <p:grpSp>
          <p:nvGrpSpPr>
            <p:cNvPr id="57" name="Group 56"/>
            <p:cNvGrpSpPr/>
            <p:nvPr/>
          </p:nvGrpSpPr>
          <p:grpSpPr>
            <a:xfrm>
              <a:off x="1608" y="6917"/>
              <a:ext cx="5392" cy="2155"/>
              <a:chOff x="2685" y="4711"/>
              <a:chExt cx="5392" cy="215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685" y="5569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637" y="471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637" y="6338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7</a:t>
                </a:r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104" y="4711"/>
                <a:ext cx="546" cy="529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104" y="6338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6</a:t>
                </a:r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4" y="5569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8</a:t>
                </a:r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571" y="6338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5</a:t>
                </a:r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6571" y="4711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3</a:t>
                </a:r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531" y="5569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4</a:t>
                </a:r>
                <a:endParaRPr lang="en-US"/>
              </a:p>
            </p:txBody>
          </p:sp>
          <p:cxnSp>
            <p:nvCxnSpPr>
              <p:cNvPr id="47" name="Straight Connector 46"/>
              <p:cNvCxnSpPr>
                <a:stCxn id="38" idx="7"/>
                <a:endCxn id="39" idx="3"/>
              </p:cNvCxnSpPr>
              <p:nvPr/>
            </p:nvCxnSpPr>
            <p:spPr>
              <a:xfrm flipV="1">
                <a:off x="3151" y="5163"/>
                <a:ext cx="566" cy="4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38" idx="5"/>
                <a:endCxn id="40" idx="1"/>
              </p:cNvCxnSpPr>
              <p:nvPr/>
            </p:nvCxnSpPr>
            <p:spPr>
              <a:xfrm>
                <a:off x="3151" y="6021"/>
                <a:ext cx="566" cy="3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39" idx="6"/>
                <a:endCxn id="41" idx="2"/>
              </p:cNvCxnSpPr>
              <p:nvPr/>
            </p:nvCxnSpPr>
            <p:spPr>
              <a:xfrm>
                <a:off x="4183" y="497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0" idx="6"/>
                <a:endCxn id="42" idx="2"/>
              </p:cNvCxnSpPr>
              <p:nvPr/>
            </p:nvCxnSpPr>
            <p:spPr>
              <a:xfrm>
                <a:off x="4183" y="6603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3" idx="0"/>
                <a:endCxn id="41" idx="4"/>
              </p:cNvCxnSpPr>
              <p:nvPr/>
            </p:nvCxnSpPr>
            <p:spPr>
              <a:xfrm flipV="1">
                <a:off x="5377" y="5240"/>
                <a:ext cx="0" cy="3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2" idx="6"/>
                <a:endCxn id="44" idx="2"/>
              </p:cNvCxnSpPr>
              <p:nvPr/>
            </p:nvCxnSpPr>
            <p:spPr>
              <a:xfrm>
                <a:off x="5650" y="6603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44" idx="6"/>
                <a:endCxn id="46" idx="3"/>
              </p:cNvCxnSpPr>
              <p:nvPr/>
            </p:nvCxnSpPr>
            <p:spPr>
              <a:xfrm flipV="1">
                <a:off x="7117" y="6021"/>
                <a:ext cx="494" cy="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45" idx="2"/>
                <a:endCxn id="41" idx="6"/>
              </p:cNvCxnSpPr>
              <p:nvPr/>
            </p:nvCxnSpPr>
            <p:spPr>
              <a:xfrm flipH="1">
                <a:off x="5650" y="497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矩形 33"/>
                <p:cNvSpPr/>
                <p:nvPr/>
              </p:nvSpPr>
              <p:spPr>
                <a:xfrm>
                  <a:off x="3761" y="9227"/>
                  <a:ext cx="1732" cy="6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𝟔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2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" y="9227"/>
                  <a:ext cx="1732" cy="680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/>
          <p:cNvGrpSpPr/>
          <p:nvPr/>
        </p:nvGrpSpPr>
        <p:grpSpPr>
          <a:xfrm>
            <a:off x="504190" y="3263265"/>
            <a:ext cx="3048000" cy="1723390"/>
            <a:chOff x="794" y="5139"/>
            <a:chExt cx="4800" cy="2714"/>
          </a:xfrm>
        </p:grpSpPr>
        <p:pic>
          <p:nvPicPr>
            <p:cNvPr id="37" name="Picture 36" descr="2024-11-25_18-4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4" y="5139"/>
              <a:ext cx="4801" cy="245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矩形 33"/>
                <p:cNvSpPr/>
                <p:nvPr/>
              </p:nvSpPr>
              <p:spPr>
                <a:xfrm>
                  <a:off x="2682" y="7371"/>
                  <a:ext cx="1026" cy="4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𝟕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3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" y="7371"/>
                  <a:ext cx="1026" cy="483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Oval 16"/>
          <p:cNvSpPr/>
          <p:nvPr/>
        </p:nvSpPr>
        <p:spPr>
          <a:xfrm>
            <a:off x="2130425" y="3836670"/>
            <a:ext cx="315595" cy="325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752090" y="3422015"/>
            <a:ext cx="315595" cy="325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37230" y="3880485"/>
            <a:ext cx="315595" cy="325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105025" y="3263265"/>
            <a:ext cx="315595" cy="32575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670810" y="4394200"/>
            <a:ext cx="315595" cy="32575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1"/>
          <a:srcRect l="18640" t="34961" r="41416" b="34733"/>
          <a:stretch>
            <a:fillRect/>
          </a:stretch>
        </p:blipFill>
        <p:spPr>
          <a:xfrm>
            <a:off x="10594340" y="0"/>
            <a:ext cx="1597660" cy="798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56" y="28603"/>
            <a:ext cx="16052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BD934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coloring</a:t>
            </a:r>
            <a:endParaRPr lang="en-US" altLang="zh-CN" sz="3200" b="1" dirty="0">
              <a:solidFill>
                <a:srgbClr val="BD934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0" y="589280"/>
            <a:ext cx="8321040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494780"/>
            <a:ext cx="12192000" cy="365956"/>
            <a:chOff x="0" y="10228"/>
            <a:chExt cx="19200" cy="576"/>
          </a:xfrm>
        </p:grpSpPr>
        <p:sp>
          <p:nvSpPr>
            <p:cNvPr id="6" name="矩形 10"/>
            <p:cNvSpPr/>
            <p:nvPr/>
          </p:nvSpPr>
          <p:spPr>
            <a:xfrm>
              <a:off x="0" y="10228"/>
              <a:ext cx="18576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200" b="1" dirty="0">
                  <a:solidFill>
                    <a:schemeClr val="bg2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https://www.geeksforgeeks.org/dijkstras-shortest-path-algorithm-greedy-algo-7/</a:t>
              </a:r>
              <a:endParaRPr lang="en-US" altLang="zh-CN" sz="1200" b="1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矩形 10"/>
            <p:cNvSpPr/>
            <p:nvPr/>
          </p:nvSpPr>
          <p:spPr>
            <a:xfrm>
              <a:off x="18480" y="10228"/>
              <a:ext cx="720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14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13" name="Picture 12" descr="2024-11-25_18-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40" y="798830"/>
            <a:ext cx="3451860" cy="172656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5137150" y="906145"/>
            <a:ext cx="1170305" cy="1998989"/>
            <a:chOff x="8090" y="1427"/>
            <a:chExt cx="2196" cy="411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0" y="1427"/>
              <a:ext cx="2196" cy="328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33"/>
                <p:cNvSpPr/>
                <p:nvPr/>
              </p:nvSpPr>
              <p:spPr>
                <a:xfrm>
                  <a:off x="8722" y="4910"/>
                  <a:ext cx="1344" cy="6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𝟏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8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2" y="4910"/>
                  <a:ext cx="1344" cy="631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/>
          <p:cNvGrpSpPr/>
          <p:nvPr/>
        </p:nvGrpSpPr>
        <p:grpSpPr>
          <a:xfrm>
            <a:off x="6786880" y="906145"/>
            <a:ext cx="1994357" cy="1999206"/>
            <a:chOff x="12114" y="1427"/>
            <a:chExt cx="4365" cy="45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14" y="1427"/>
              <a:ext cx="4365" cy="348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矩形 33"/>
                <p:cNvSpPr/>
                <p:nvPr/>
              </p:nvSpPr>
              <p:spPr>
                <a:xfrm>
                  <a:off x="13469" y="5252"/>
                  <a:ext cx="1675" cy="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𝟐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9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9" y="5252"/>
                  <a:ext cx="1675" cy="693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/>
          <p:cNvGrpSpPr/>
          <p:nvPr/>
        </p:nvGrpSpPr>
        <p:grpSpPr>
          <a:xfrm>
            <a:off x="8750935" y="879475"/>
            <a:ext cx="2183616" cy="2025453"/>
            <a:chOff x="12463" y="5847"/>
            <a:chExt cx="4497" cy="45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63" y="5847"/>
              <a:ext cx="4497" cy="352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矩形 33"/>
                <p:cNvSpPr/>
                <p:nvPr/>
              </p:nvSpPr>
              <p:spPr>
                <a:xfrm>
                  <a:off x="14045" y="9715"/>
                  <a:ext cx="1555" cy="6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𝟑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0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5" y="9715"/>
                  <a:ext cx="1555" cy="690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9518650" y="3180715"/>
            <a:ext cx="2277110" cy="1802997"/>
            <a:chOff x="7360" y="6088"/>
            <a:chExt cx="4754" cy="394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60" y="6088"/>
              <a:ext cx="4754" cy="328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矩形 33"/>
                <p:cNvSpPr/>
                <p:nvPr/>
              </p:nvSpPr>
              <p:spPr>
                <a:xfrm>
                  <a:off x="9266" y="9361"/>
                  <a:ext cx="1657" cy="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𝟒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2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" y="9361"/>
                  <a:ext cx="1657" cy="671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/>
          <p:cNvGrpSpPr/>
          <p:nvPr/>
        </p:nvGrpSpPr>
        <p:grpSpPr>
          <a:xfrm>
            <a:off x="6617970" y="3496945"/>
            <a:ext cx="2594610" cy="1426962"/>
            <a:chOff x="8436" y="6872"/>
            <a:chExt cx="5392" cy="3010"/>
          </a:xfrm>
        </p:grpSpPr>
        <p:grpSp>
          <p:nvGrpSpPr>
            <p:cNvPr id="55" name="Group 54"/>
            <p:cNvGrpSpPr/>
            <p:nvPr/>
          </p:nvGrpSpPr>
          <p:grpSpPr>
            <a:xfrm>
              <a:off x="8436" y="6872"/>
              <a:ext cx="5392" cy="2155"/>
              <a:chOff x="1491" y="7534"/>
              <a:chExt cx="5392" cy="215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491" y="8392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443" y="7534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443" y="916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7</a:t>
                </a:r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910" y="7534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910" y="916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6</a:t>
                </a:r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910" y="8392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8</a:t>
                </a:r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377" y="9161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5</a:t>
                </a:r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377" y="7534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3</a:t>
                </a:r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337" y="8392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4</a:t>
                </a:r>
                <a:endParaRPr lang="en-US"/>
              </a:p>
            </p:txBody>
          </p:sp>
          <p:cxnSp>
            <p:nvCxnSpPr>
              <p:cNvPr id="29" name="Straight Connector 28"/>
              <p:cNvCxnSpPr>
                <a:stCxn id="8" idx="7"/>
                <a:endCxn id="9" idx="3"/>
              </p:cNvCxnSpPr>
              <p:nvPr/>
            </p:nvCxnSpPr>
            <p:spPr>
              <a:xfrm flipV="1">
                <a:off x="1957" y="7986"/>
                <a:ext cx="566" cy="4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8" idx="5"/>
                <a:endCxn id="10" idx="1"/>
              </p:cNvCxnSpPr>
              <p:nvPr/>
            </p:nvCxnSpPr>
            <p:spPr>
              <a:xfrm>
                <a:off x="1957" y="8844"/>
                <a:ext cx="566" cy="3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9" idx="6"/>
                <a:endCxn id="15" idx="2"/>
              </p:cNvCxnSpPr>
              <p:nvPr/>
            </p:nvCxnSpPr>
            <p:spPr>
              <a:xfrm>
                <a:off x="2989" y="7799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10" idx="6"/>
                <a:endCxn id="16" idx="2"/>
              </p:cNvCxnSpPr>
              <p:nvPr/>
            </p:nvCxnSpPr>
            <p:spPr>
              <a:xfrm>
                <a:off x="2989" y="942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6" idx="0"/>
                <a:endCxn id="25" idx="4"/>
              </p:cNvCxnSpPr>
              <p:nvPr/>
            </p:nvCxnSpPr>
            <p:spPr>
              <a:xfrm flipV="1">
                <a:off x="4183" y="8921"/>
                <a:ext cx="0" cy="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16" idx="6"/>
                <a:endCxn id="26" idx="2"/>
              </p:cNvCxnSpPr>
              <p:nvPr/>
            </p:nvCxnSpPr>
            <p:spPr>
              <a:xfrm>
                <a:off x="4456" y="942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26" idx="6"/>
                <a:endCxn id="28" idx="3"/>
              </p:cNvCxnSpPr>
              <p:nvPr/>
            </p:nvCxnSpPr>
            <p:spPr>
              <a:xfrm flipV="1">
                <a:off x="5923" y="8844"/>
                <a:ext cx="494" cy="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26" idx="0"/>
                <a:endCxn id="27" idx="4"/>
              </p:cNvCxnSpPr>
              <p:nvPr/>
            </p:nvCxnSpPr>
            <p:spPr>
              <a:xfrm flipV="1">
                <a:off x="5650" y="8063"/>
                <a:ext cx="0" cy="10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矩形 33"/>
                <p:cNvSpPr/>
                <p:nvPr/>
              </p:nvSpPr>
              <p:spPr>
                <a:xfrm>
                  <a:off x="10608" y="9235"/>
                  <a:ext cx="1367" cy="6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𝟓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1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8" y="9235"/>
                  <a:ext cx="1367" cy="64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/>
          <p:cNvGrpSpPr/>
          <p:nvPr/>
        </p:nvGrpSpPr>
        <p:grpSpPr>
          <a:xfrm>
            <a:off x="3851910" y="3536315"/>
            <a:ext cx="2470785" cy="1349413"/>
            <a:chOff x="1608" y="6917"/>
            <a:chExt cx="5392" cy="2990"/>
          </a:xfrm>
        </p:grpSpPr>
        <p:grpSp>
          <p:nvGrpSpPr>
            <p:cNvPr id="57" name="Group 56"/>
            <p:cNvGrpSpPr/>
            <p:nvPr/>
          </p:nvGrpSpPr>
          <p:grpSpPr>
            <a:xfrm>
              <a:off x="1608" y="6917"/>
              <a:ext cx="5392" cy="2155"/>
              <a:chOff x="2685" y="4711"/>
              <a:chExt cx="5392" cy="215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685" y="5569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637" y="471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637" y="6338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7</a:t>
                </a:r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104" y="4711"/>
                <a:ext cx="546" cy="529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104" y="6338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6</a:t>
                </a:r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4" y="5569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8</a:t>
                </a:r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571" y="6338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5</a:t>
                </a:r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6571" y="4711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3</a:t>
                </a:r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531" y="5569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4</a:t>
                </a:r>
                <a:endParaRPr lang="en-US"/>
              </a:p>
            </p:txBody>
          </p:sp>
          <p:cxnSp>
            <p:nvCxnSpPr>
              <p:cNvPr id="47" name="Straight Connector 46"/>
              <p:cNvCxnSpPr>
                <a:stCxn id="38" idx="7"/>
                <a:endCxn id="39" idx="3"/>
              </p:cNvCxnSpPr>
              <p:nvPr/>
            </p:nvCxnSpPr>
            <p:spPr>
              <a:xfrm flipV="1">
                <a:off x="3151" y="5163"/>
                <a:ext cx="566" cy="4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38" idx="5"/>
                <a:endCxn id="40" idx="1"/>
              </p:cNvCxnSpPr>
              <p:nvPr/>
            </p:nvCxnSpPr>
            <p:spPr>
              <a:xfrm>
                <a:off x="3151" y="6021"/>
                <a:ext cx="566" cy="3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39" idx="6"/>
                <a:endCxn id="41" idx="2"/>
              </p:cNvCxnSpPr>
              <p:nvPr/>
            </p:nvCxnSpPr>
            <p:spPr>
              <a:xfrm>
                <a:off x="4183" y="497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0" idx="6"/>
                <a:endCxn id="42" idx="2"/>
              </p:cNvCxnSpPr>
              <p:nvPr/>
            </p:nvCxnSpPr>
            <p:spPr>
              <a:xfrm>
                <a:off x="4183" y="6603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3" idx="0"/>
                <a:endCxn id="41" idx="4"/>
              </p:cNvCxnSpPr>
              <p:nvPr/>
            </p:nvCxnSpPr>
            <p:spPr>
              <a:xfrm flipV="1">
                <a:off x="5377" y="5240"/>
                <a:ext cx="0" cy="3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2" idx="6"/>
                <a:endCxn id="44" idx="2"/>
              </p:cNvCxnSpPr>
              <p:nvPr/>
            </p:nvCxnSpPr>
            <p:spPr>
              <a:xfrm>
                <a:off x="5650" y="6603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44" idx="6"/>
                <a:endCxn id="46" idx="3"/>
              </p:cNvCxnSpPr>
              <p:nvPr/>
            </p:nvCxnSpPr>
            <p:spPr>
              <a:xfrm flipV="1">
                <a:off x="7117" y="6021"/>
                <a:ext cx="494" cy="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45" idx="2"/>
                <a:endCxn id="41" idx="6"/>
              </p:cNvCxnSpPr>
              <p:nvPr/>
            </p:nvCxnSpPr>
            <p:spPr>
              <a:xfrm flipH="1">
                <a:off x="5650" y="497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矩形 33"/>
                <p:cNvSpPr/>
                <p:nvPr/>
              </p:nvSpPr>
              <p:spPr>
                <a:xfrm>
                  <a:off x="3761" y="9227"/>
                  <a:ext cx="1732" cy="6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𝟔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2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" y="9227"/>
                  <a:ext cx="1732" cy="680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/>
          <p:cNvGrpSpPr/>
          <p:nvPr/>
        </p:nvGrpSpPr>
        <p:grpSpPr>
          <a:xfrm>
            <a:off x="504190" y="3263265"/>
            <a:ext cx="3048000" cy="1723390"/>
            <a:chOff x="794" y="5139"/>
            <a:chExt cx="4800" cy="2714"/>
          </a:xfrm>
        </p:grpSpPr>
        <p:pic>
          <p:nvPicPr>
            <p:cNvPr id="37" name="Picture 36" descr="2024-11-25_18-4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4" y="5139"/>
              <a:ext cx="4801" cy="245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矩形 33"/>
                <p:cNvSpPr/>
                <p:nvPr/>
              </p:nvSpPr>
              <p:spPr>
                <a:xfrm>
                  <a:off x="2682" y="7371"/>
                  <a:ext cx="1026" cy="4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𝟕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3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" y="7371"/>
                  <a:ext cx="1026" cy="483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Oval 16"/>
          <p:cNvSpPr/>
          <p:nvPr/>
        </p:nvSpPr>
        <p:spPr>
          <a:xfrm>
            <a:off x="2130425" y="3836670"/>
            <a:ext cx="315595" cy="325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752090" y="3422015"/>
            <a:ext cx="315595" cy="325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37230" y="3880485"/>
            <a:ext cx="315595" cy="325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105025" y="3263265"/>
            <a:ext cx="315595" cy="32575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670810" y="4394200"/>
            <a:ext cx="315595" cy="32575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089660" y="4391660"/>
            <a:ext cx="315595" cy="28511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089660" y="3370580"/>
            <a:ext cx="315595" cy="28511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1"/>
          <a:srcRect l="18640" t="34961" r="41416" b="34733"/>
          <a:stretch>
            <a:fillRect/>
          </a:stretch>
        </p:blipFill>
        <p:spPr>
          <a:xfrm>
            <a:off x="10594340" y="0"/>
            <a:ext cx="1597660" cy="798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56" y="28603"/>
            <a:ext cx="16052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BD934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coloring</a:t>
            </a:r>
            <a:endParaRPr lang="en-US" altLang="zh-CN" sz="3200" b="1" dirty="0">
              <a:solidFill>
                <a:srgbClr val="BD934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0" y="589280"/>
            <a:ext cx="8321040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494780"/>
            <a:ext cx="12192000" cy="365956"/>
            <a:chOff x="0" y="10228"/>
            <a:chExt cx="19200" cy="576"/>
          </a:xfrm>
        </p:grpSpPr>
        <p:sp>
          <p:nvSpPr>
            <p:cNvPr id="6" name="矩形 10"/>
            <p:cNvSpPr/>
            <p:nvPr/>
          </p:nvSpPr>
          <p:spPr>
            <a:xfrm>
              <a:off x="0" y="10228"/>
              <a:ext cx="18576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200" b="1" dirty="0">
                  <a:solidFill>
                    <a:schemeClr val="bg2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https://www.geeksforgeeks.org/dijkstras-shortest-path-algorithm-greedy-algo-7/</a:t>
              </a:r>
              <a:endParaRPr lang="en-US" altLang="zh-CN" sz="1200" b="1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矩形 10"/>
            <p:cNvSpPr/>
            <p:nvPr/>
          </p:nvSpPr>
          <p:spPr>
            <a:xfrm>
              <a:off x="18480" y="10228"/>
              <a:ext cx="720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15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13" name="Picture 12" descr="2024-11-25_18-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40" y="798830"/>
            <a:ext cx="3451860" cy="172656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5137150" y="906145"/>
            <a:ext cx="1170305" cy="1998989"/>
            <a:chOff x="8090" y="1427"/>
            <a:chExt cx="2196" cy="411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0" y="1427"/>
              <a:ext cx="2196" cy="328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33"/>
                <p:cNvSpPr/>
                <p:nvPr/>
              </p:nvSpPr>
              <p:spPr>
                <a:xfrm>
                  <a:off x="8722" y="4910"/>
                  <a:ext cx="1344" cy="6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𝟏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8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2" y="4910"/>
                  <a:ext cx="1344" cy="631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/>
          <p:cNvGrpSpPr/>
          <p:nvPr/>
        </p:nvGrpSpPr>
        <p:grpSpPr>
          <a:xfrm>
            <a:off x="6786880" y="906145"/>
            <a:ext cx="1994357" cy="1999206"/>
            <a:chOff x="12114" y="1427"/>
            <a:chExt cx="4365" cy="45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14" y="1427"/>
              <a:ext cx="4365" cy="348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矩形 33"/>
                <p:cNvSpPr/>
                <p:nvPr/>
              </p:nvSpPr>
              <p:spPr>
                <a:xfrm>
                  <a:off x="13469" y="5252"/>
                  <a:ext cx="1675" cy="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𝟐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9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9" y="5252"/>
                  <a:ext cx="1675" cy="693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/>
          <p:cNvGrpSpPr/>
          <p:nvPr/>
        </p:nvGrpSpPr>
        <p:grpSpPr>
          <a:xfrm>
            <a:off x="8750935" y="879475"/>
            <a:ext cx="2183616" cy="2025453"/>
            <a:chOff x="12463" y="5847"/>
            <a:chExt cx="4497" cy="45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63" y="5847"/>
              <a:ext cx="4497" cy="352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矩形 33"/>
                <p:cNvSpPr/>
                <p:nvPr/>
              </p:nvSpPr>
              <p:spPr>
                <a:xfrm>
                  <a:off x="14045" y="9715"/>
                  <a:ext cx="1555" cy="6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𝟑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0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5" y="9715"/>
                  <a:ext cx="1555" cy="690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9518650" y="3180715"/>
            <a:ext cx="2277110" cy="1802997"/>
            <a:chOff x="7360" y="6088"/>
            <a:chExt cx="4754" cy="394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60" y="6088"/>
              <a:ext cx="4754" cy="328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矩形 33"/>
                <p:cNvSpPr/>
                <p:nvPr/>
              </p:nvSpPr>
              <p:spPr>
                <a:xfrm>
                  <a:off x="9266" y="9361"/>
                  <a:ext cx="1657" cy="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𝟒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2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" y="9361"/>
                  <a:ext cx="1657" cy="671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/>
          <p:cNvGrpSpPr/>
          <p:nvPr/>
        </p:nvGrpSpPr>
        <p:grpSpPr>
          <a:xfrm>
            <a:off x="6617970" y="3496945"/>
            <a:ext cx="2594610" cy="1426962"/>
            <a:chOff x="8436" y="6872"/>
            <a:chExt cx="5392" cy="3010"/>
          </a:xfrm>
        </p:grpSpPr>
        <p:grpSp>
          <p:nvGrpSpPr>
            <p:cNvPr id="55" name="Group 54"/>
            <p:cNvGrpSpPr/>
            <p:nvPr/>
          </p:nvGrpSpPr>
          <p:grpSpPr>
            <a:xfrm>
              <a:off x="8436" y="6872"/>
              <a:ext cx="5392" cy="2155"/>
              <a:chOff x="1491" y="7534"/>
              <a:chExt cx="5392" cy="215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491" y="8392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443" y="7534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443" y="916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7</a:t>
                </a:r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910" y="7534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910" y="916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6</a:t>
                </a:r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910" y="8392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8</a:t>
                </a:r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377" y="9161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5</a:t>
                </a:r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377" y="7534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3</a:t>
                </a:r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337" y="8392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4</a:t>
                </a:r>
                <a:endParaRPr lang="en-US"/>
              </a:p>
            </p:txBody>
          </p:sp>
          <p:cxnSp>
            <p:nvCxnSpPr>
              <p:cNvPr id="29" name="Straight Connector 28"/>
              <p:cNvCxnSpPr>
                <a:stCxn id="8" idx="7"/>
                <a:endCxn id="9" idx="3"/>
              </p:cNvCxnSpPr>
              <p:nvPr/>
            </p:nvCxnSpPr>
            <p:spPr>
              <a:xfrm flipV="1">
                <a:off x="1957" y="7986"/>
                <a:ext cx="566" cy="4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8" idx="5"/>
                <a:endCxn id="10" idx="1"/>
              </p:cNvCxnSpPr>
              <p:nvPr/>
            </p:nvCxnSpPr>
            <p:spPr>
              <a:xfrm>
                <a:off x="1957" y="8844"/>
                <a:ext cx="566" cy="3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9" idx="6"/>
                <a:endCxn id="15" idx="2"/>
              </p:cNvCxnSpPr>
              <p:nvPr/>
            </p:nvCxnSpPr>
            <p:spPr>
              <a:xfrm>
                <a:off x="2989" y="7799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10" idx="6"/>
                <a:endCxn id="16" idx="2"/>
              </p:cNvCxnSpPr>
              <p:nvPr/>
            </p:nvCxnSpPr>
            <p:spPr>
              <a:xfrm>
                <a:off x="2989" y="942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6" idx="0"/>
                <a:endCxn id="25" idx="4"/>
              </p:cNvCxnSpPr>
              <p:nvPr/>
            </p:nvCxnSpPr>
            <p:spPr>
              <a:xfrm flipV="1">
                <a:off x="4183" y="8921"/>
                <a:ext cx="0" cy="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16" idx="6"/>
                <a:endCxn id="26" idx="2"/>
              </p:cNvCxnSpPr>
              <p:nvPr/>
            </p:nvCxnSpPr>
            <p:spPr>
              <a:xfrm>
                <a:off x="4456" y="942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26" idx="6"/>
                <a:endCxn id="28" idx="3"/>
              </p:cNvCxnSpPr>
              <p:nvPr/>
            </p:nvCxnSpPr>
            <p:spPr>
              <a:xfrm flipV="1">
                <a:off x="5923" y="8844"/>
                <a:ext cx="494" cy="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26" idx="0"/>
                <a:endCxn id="27" idx="4"/>
              </p:cNvCxnSpPr>
              <p:nvPr/>
            </p:nvCxnSpPr>
            <p:spPr>
              <a:xfrm flipV="1">
                <a:off x="5650" y="8063"/>
                <a:ext cx="0" cy="10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矩形 33"/>
                <p:cNvSpPr/>
                <p:nvPr/>
              </p:nvSpPr>
              <p:spPr>
                <a:xfrm>
                  <a:off x="10608" y="9235"/>
                  <a:ext cx="1367" cy="6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𝟓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1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8" y="9235"/>
                  <a:ext cx="1367" cy="64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/>
          <p:cNvGrpSpPr/>
          <p:nvPr/>
        </p:nvGrpSpPr>
        <p:grpSpPr>
          <a:xfrm>
            <a:off x="3851910" y="3536315"/>
            <a:ext cx="2470785" cy="1349413"/>
            <a:chOff x="1608" y="6917"/>
            <a:chExt cx="5392" cy="2990"/>
          </a:xfrm>
        </p:grpSpPr>
        <p:grpSp>
          <p:nvGrpSpPr>
            <p:cNvPr id="57" name="Group 56"/>
            <p:cNvGrpSpPr/>
            <p:nvPr/>
          </p:nvGrpSpPr>
          <p:grpSpPr>
            <a:xfrm>
              <a:off x="1608" y="6917"/>
              <a:ext cx="5392" cy="2155"/>
              <a:chOff x="2685" y="4711"/>
              <a:chExt cx="5392" cy="215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685" y="5569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637" y="471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637" y="6338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7</a:t>
                </a:r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104" y="4711"/>
                <a:ext cx="546" cy="529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104" y="6338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6</a:t>
                </a:r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4" y="5569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8</a:t>
                </a:r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571" y="6338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5</a:t>
                </a:r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6571" y="4711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3</a:t>
                </a:r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531" y="5569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4</a:t>
                </a:r>
                <a:endParaRPr lang="en-US"/>
              </a:p>
            </p:txBody>
          </p:sp>
          <p:cxnSp>
            <p:nvCxnSpPr>
              <p:cNvPr id="47" name="Straight Connector 46"/>
              <p:cNvCxnSpPr>
                <a:stCxn id="38" idx="7"/>
                <a:endCxn id="39" idx="3"/>
              </p:cNvCxnSpPr>
              <p:nvPr/>
            </p:nvCxnSpPr>
            <p:spPr>
              <a:xfrm flipV="1">
                <a:off x="3151" y="5163"/>
                <a:ext cx="566" cy="4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38" idx="5"/>
                <a:endCxn id="40" idx="1"/>
              </p:cNvCxnSpPr>
              <p:nvPr/>
            </p:nvCxnSpPr>
            <p:spPr>
              <a:xfrm>
                <a:off x="3151" y="6021"/>
                <a:ext cx="566" cy="3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39" idx="6"/>
                <a:endCxn id="41" idx="2"/>
              </p:cNvCxnSpPr>
              <p:nvPr/>
            </p:nvCxnSpPr>
            <p:spPr>
              <a:xfrm>
                <a:off x="4183" y="497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0" idx="6"/>
                <a:endCxn id="42" idx="2"/>
              </p:cNvCxnSpPr>
              <p:nvPr/>
            </p:nvCxnSpPr>
            <p:spPr>
              <a:xfrm>
                <a:off x="4183" y="6603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3" idx="0"/>
                <a:endCxn id="41" idx="4"/>
              </p:cNvCxnSpPr>
              <p:nvPr/>
            </p:nvCxnSpPr>
            <p:spPr>
              <a:xfrm flipV="1">
                <a:off x="5377" y="5240"/>
                <a:ext cx="0" cy="3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2" idx="6"/>
                <a:endCxn id="44" idx="2"/>
              </p:cNvCxnSpPr>
              <p:nvPr/>
            </p:nvCxnSpPr>
            <p:spPr>
              <a:xfrm>
                <a:off x="5650" y="6603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44" idx="6"/>
                <a:endCxn id="46" idx="3"/>
              </p:cNvCxnSpPr>
              <p:nvPr/>
            </p:nvCxnSpPr>
            <p:spPr>
              <a:xfrm flipV="1">
                <a:off x="7117" y="6021"/>
                <a:ext cx="494" cy="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45" idx="2"/>
                <a:endCxn id="41" idx="6"/>
              </p:cNvCxnSpPr>
              <p:nvPr/>
            </p:nvCxnSpPr>
            <p:spPr>
              <a:xfrm flipH="1">
                <a:off x="5650" y="497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矩形 33"/>
                <p:cNvSpPr/>
                <p:nvPr/>
              </p:nvSpPr>
              <p:spPr>
                <a:xfrm>
                  <a:off x="3761" y="9227"/>
                  <a:ext cx="1732" cy="6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𝟔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2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" y="9227"/>
                  <a:ext cx="1732" cy="680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/>
          <p:cNvGrpSpPr/>
          <p:nvPr/>
        </p:nvGrpSpPr>
        <p:grpSpPr>
          <a:xfrm>
            <a:off x="504190" y="3263265"/>
            <a:ext cx="3048000" cy="1723390"/>
            <a:chOff x="794" y="5139"/>
            <a:chExt cx="4800" cy="2714"/>
          </a:xfrm>
        </p:grpSpPr>
        <p:pic>
          <p:nvPicPr>
            <p:cNvPr id="37" name="Picture 36" descr="2024-11-25_18-4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4" y="5139"/>
              <a:ext cx="4801" cy="245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矩形 33"/>
                <p:cNvSpPr/>
                <p:nvPr/>
              </p:nvSpPr>
              <p:spPr>
                <a:xfrm>
                  <a:off x="2682" y="7371"/>
                  <a:ext cx="1026" cy="4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𝟕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3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" y="7371"/>
                  <a:ext cx="1026" cy="483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Oval 16"/>
          <p:cNvSpPr/>
          <p:nvPr/>
        </p:nvSpPr>
        <p:spPr>
          <a:xfrm>
            <a:off x="2130425" y="3836670"/>
            <a:ext cx="315595" cy="325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752090" y="3422015"/>
            <a:ext cx="315595" cy="325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37230" y="3880485"/>
            <a:ext cx="315595" cy="325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105025" y="3263265"/>
            <a:ext cx="315595" cy="32575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670810" y="4394200"/>
            <a:ext cx="315595" cy="32575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130425" y="4394200"/>
            <a:ext cx="315595" cy="32575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089660" y="4391660"/>
            <a:ext cx="315595" cy="28511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089660" y="3370580"/>
            <a:ext cx="315595" cy="28511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1"/>
          <a:srcRect l="18640" t="34961" r="41416" b="34733"/>
          <a:stretch>
            <a:fillRect/>
          </a:stretch>
        </p:blipFill>
        <p:spPr>
          <a:xfrm>
            <a:off x="10594340" y="0"/>
            <a:ext cx="1597660" cy="798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56" y="28603"/>
            <a:ext cx="16052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BD934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coloring</a:t>
            </a:r>
            <a:endParaRPr lang="en-US" altLang="zh-CN" sz="3200" b="1" dirty="0">
              <a:solidFill>
                <a:srgbClr val="BD934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0" y="589280"/>
            <a:ext cx="8321040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494780"/>
            <a:ext cx="12192000" cy="365956"/>
            <a:chOff x="0" y="10228"/>
            <a:chExt cx="19200" cy="576"/>
          </a:xfrm>
        </p:grpSpPr>
        <p:sp>
          <p:nvSpPr>
            <p:cNvPr id="6" name="矩形 10"/>
            <p:cNvSpPr/>
            <p:nvPr/>
          </p:nvSpPr>
          <p:spPr>
            <a:xfrm>
              <a:off x="0" y="10228"/>
              <a:ext cx="18576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200" b="1" dirty="0">
                  <a:solidFill>
                    <a:schemeClr val="bg2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https://www.geeksforgeeks.org/dijkstras-shortest-path-algorithm-greedy-algo-7/</a:t>
              </a:r>
              <a:endParaRPr lang="en-US" altLang="zh-CN" sz="1200" b="1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矩形 10"/>
            <p:cNvSpPr/>
            <p:nvPr/>
          </p:nvSpPr>
          <p:spPr>
            <a:xfrm>
              <a:off x="18480" y="10228"/>
              <a:ext cx="720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16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13" name="Picture 12" descr="2024-11-25_18-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40" y="798830"/>
            <a:ext cx="3451860" cy="172656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5137150" y="906145"/>
            <a:ext cx="1170305" cy="1998989"/>
            <a:chOff x="8090" y="1427"/>
            <a:chExt cx="2196" cy="411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0" y="1427"/>
              <a:ext cx="2196" cy="328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33"/>
                <p:cNvSpPr/>
                <p:nvPr/>
              </p:nvSpPr>
              <p:spPr>
                <a:xfrm>
                  <a:off x="8722" y="4910"/>
                  <a:ext cx="1344" cy="6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𝟏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8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2" y="4910"/>
                  <a:ext cx="1344" cy="631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/>
          <p:cNvGrpSpPr/>
          <p:nvPr/>
        </p:nvGrpSpPr>
        <p:grpSpPr>
          <a:xfrm>
            <a:off x="6786880" y="906145"/>
            <a:ext cx="1994357" cy="1999206"/>
            <a:chOff x="12114" y="1427"/>
            <a:chExt cx="4365" cy="45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14" y="1427"/>
              <a:ext cx="4365" cy="348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矩形 33"/>
                <p:cNvSpPr/>
                <p:nvPr/>
              </p:nvSpPr>
              <p:spPr>
                <a:xfrm>
                  <a:off x="13469" y="5252"/>
                  <a:ext cx="1675" cy="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𝟐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9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9" y="5252"/>
                  <a:ext cx="1675" cy="693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/>
          <p:cNvGrpSpPr/>
          <p:nvPr/>
        </p:nvGrpSpPr>
        <p:grpSpPr>
          <a:xfrm>
            <a:off x="8750935" y="879475"/>
            <a:ext cx="2183616" cy="2025453"/>
            <a:chOff x="12463" y="5847"/>
            <a:chExt cx="4497" cy="45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63" y="5847"/>
              <a:ext cx="4497" cy="352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矩形 33"/>
                <p:cNvSpPr/>
                <p:nvPr/>
              </p:nvSpPr>
              <p:spPr>
                <a:xfrm>
                  <a:off x="14045" y="9715"/>
                  <a:ext cx="1555" cy="6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𝟑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0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5" y="9715"/>
                  <a:ext cx="1555" cy="690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9518650" y="3180715"/>
            <a:ext cx="2277110" cy="1802997"/>
            <a:chOff x="7360" y="6088"/>
            <a:chExt cx="4754" cy="394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60" y="6088"/>
              <a:ext cx="4754" cy="328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矩形 33"/>
                <p:cNvSpPr/>
                <p:nvPr/>
              </p:nvSpPr>
              <p:spPr>
                <a:xfrm>
                  <a:off x="9266" y="9361"/>
                  <a:ext cx="1657" cy="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𝟒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2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" y="9361"/>
                  <a:ext cx="1657" cy="671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/>
          <p:cNvGrpSpPr/>
          <p:nvPr/>
        </p:nvGrpSpPr>
        <p:grpSpPr>
          <a:xfrm>
            <a:off x="6617970" y="3496945"/>
            <a:ext cx="2594610" cy="1426962"/>
            <a:chOff x="8436" y="6872"/>
            <a:chExt cx="5392" cy="3010"/>
          </a:xfrm>
        </p:grpSpPr>
        <p:grpSp>
          <p:nvGrpSpPr>
            <p:cNvPr id="55" name="Group 54"/>
            <p:cNvGrpSpPr/>
            <p:nvPr/>
          </p:nvGrpSpPr>
          <p:grpSpPr>
            <a:xfrm>
              <a:off x="8436" y="6872"/>
              <a:ext cx="5392" cy="2155"/>
              <a:chOff x="1491" y="7534"/>
              <a:chExt cx="5392" cy="215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491" y="8392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443" y="7534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443" y="916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7</a:t>
                </a:r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910" y="7534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910" y="916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6</a:t>
                </a:r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910" y="8392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8</a:t>
                </a:r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377" y="9161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5</a:t>
                </a:r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377" y="7534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3</a:t>
                </a:r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337" y="8392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4</a:t>
                </a:r>
                <a:endParaRPr lang="en-US"/>
              </a:p>
            </p:txBody>
          </p:sp>
          <p:cxnSp>
            <p:nvCxnSpPr>
              <p:cNvPr id="29" name="Straight Connector 28"/>
              <p:cNvCxnSpPr>
                <a:stCxn id="8" idx="7"/>
                <a:endCxn id="9" idx="3"/>
              </p:cNvCxnSpPr>
              <p:nvPr/>
            </p:nvCxnSpPr>
            <p:spPr>
              <a:xfrm flipV="1">
                <a:off x="1957" y="7986"/>
                <a:ext cx="566" cy="4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8" idx="5"/>
                <a:endCxn id="10" idx="1"/>
              </p:cNvCxnSpPr>
              <p:nvPr/>
            </p:nvCxnSpPr>
            <p:spPr>
              <a:xfrm>
                <a:off x="1957" y="8844"/>
                <a:ext cx="566" cy="3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9" idx="6"/>
                <a:endCxn id="15" idx="2"/>
              </p:cNvCxnSpPr>
              <p:nvPr/>
            </p:nvCxnSpPr>
            <p:spPr>
              <a:xfrm>
                <a:off x="2989" y="7799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10" idx="6"/>
                <a:endCxn id="16" idx="2"/>
              </p:cNvCxnSpPr>
              <p:nvPr/>
            </p:nvCxnSpPr>
            <p:spPr>
              <a:xfrm>
                <a:off x="2989" y="942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6" idx="0"/>
                <a:endCxn id="25" idx="4"/>
              </p:cNvCxnSpPr>
              <p:nvPr/>
            </p:nvCxnSpPr>
            <p:spPr>
              <a:xfrm flipV="1">
                <a:off x="4183" y="8921"/>
                <a:ext cx="0" cy="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16" idx="6"/>
                <a:endCxn id="26" idx="2"/>
              </p:cNvCxnSpPr>
              <p:nvPr/>
            </p:nvCxnSpPr>
            <p:spPr>
              <a:xfrm>
                <a:off x="4456" y="942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26" idx="6"/>
                <a:endCxn id="28" idx="3"/>
              </p:cNvCxnSpPr>
              <p:nvPr/>
            </p:nvCxnSpPr>
            <p:spPr>
              <a:xfrm flipV="1">
                <a:off x="5923" y="8844"/>
                <a:ext cx="494" cy="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26" idx="0"/>
                <a:endCxn id="27" idx="4"/>
              </p:cNvCxnSpPr>
              <p:nvPr/>
            </p:nvCxnSpPr>
            <p:spPr>
              <a:xfrm flipV="1">
                <a:off x="5650" y="8063"/>
                <a:ext cx="0" cy="10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矩形 33"/>
                <p:cNvSpPr/>
                <p:nvPr/>
              </p:nvSpPr>
              <p:spPr>
                <a:xfrm>
                  <a:off x="10608" y="9235"/>
                  <a:ext cx="1367" cy="6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𝟓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1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8" y="9235"/>
                  <a:ext cx="1367" cy="64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/>
          <p:cNvGrpSpPr/>
          <p:nvPr/>
        </p:nvGrpSpPr>
        <p:grpSpPr>
          <a:xfrm>
            <a:off x="3851910" y="3536315"/>
            <a:ext cx="2470785" cy="1349413"/>
            <a:chOff x="1608" y="6917"/>
            <a:chExt cx="5392" cy="2990"/>
          </a:xfrm>
        </p:grpSpPr>
        <p:grpSp>
          <p:nvGrpSpPr>
            <p:cNvPr id="57" name="Group 56"/>
            <p:cNvGrpSpPr/>
            <p:nvPr/>
          </p:nvGrpSpPr>
          <p:grpSpPr>
            <a:xfrm>
              <a:off x="1608" y="6917"/>
              <a:ext cx="5392" cy="2155"/>
              <a:chOff x="2685" y="4711"/>
              <a:chExt cx="5392" cy="215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685" y="5569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637" y="471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637" y="6338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7</a:t>
                </a:r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104" y="4711"/>
                <a:ext cx="546" cy="529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104" y="6338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6</a:t>
                </a:r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4" y="5569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8</a:t>
                </a:r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571" y="6338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5</a:t>
                </a:r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6571" y="4711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3</a:t>
                </a:r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531" y="5569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4</a:t>
                </a:r>
                <a:endParaRPr lang="en-US"/>
              </a:p>
            </p:txBody>
          </p:sp>
          <p:cxnSp>
            <p:nvCxnSpPr>
              <p:cNvPr id="47" name="Straight Connector 46"/>
              <p:cNvCxnSpPr>
                <a:stCxn id="38" idx="7"/>
                <a:endCxn id="39" idx="3"/>
              </p:cNvCxnSpPr>
              <p:nvPr/>
            </p:nvCxnSpPr>
            <p:spPr>
              <a:xfrm flipV="1">
                <a:off x="3151" y="5163"/>
                <a:ext cx="566" cy="4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38" idx="5"/>
                <a:endCxn id="40" idx="1"/>
              </p:cNvCxnSpPr>
              <p:nvPr/>
            </p:nvCxnSpPr>
            <p:spPr>
              <a:xfrm>
                <a:off x="3151" y="6021"/>
                <a:ext cx="566" cy="3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39" idx="6"/>
                <a:endCxn id="41" idx="2"/>
              </p:cNvCxnSpPr>
              <p:nvPr/>
            </p:nvCxnSpPr>
            <p:spPr>
              <a:xfrm>
                <a:off x="4183" y="497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0" idx="6"/>
                <a:endCxn id="42" idx="2"/>
              </p:cNvCxnSpPr>
              <p:nvPr/>
            </p:nvCxnSpPr>
            <p:spPr>
              <a:xfrm>
                <a:off x="4183" y="6603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3" idx="0"/>
                <a:endCxn id="41" idx="4"/>
              </p:cNvCxnSpPr>
              <p:nvPr/>
            </p:nvCxnSpPr>
            <p:spPr>
              <a:xfrm flipV="1">
                <a:off x="5377" y="5240"/>
                <a:ext cx="0" cy="3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2" idx="6"/>
                <a:endCxn id="44" idx="2"/>
              </p:cNvCxnSpPr>
              <p:nvPr/>
            </p:nvCxnSpPr>
            <p:spPr>
              <a:xfrm>
                <a:off x="5650" y="6603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44" idx="6"/>
                <a:endCxn id="46" idx="3"/>
              </p:cNvCxnSpPr>
              <p:nvPr/>
            </p:nvCxnSpPr>
            <p:spPr>
              <a:xfrm flipV="1">
                <a:off x="7117" y="6021"/>
                <a:ext cx="494" cy="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45" idx="2"/>
                <a:endCxn id="41" idx="6"/>
              </p:cNvCxnSpPr>
              <p:nvPr/>
            </p:nvCxnSpPr>
            <p:spPr>
              <a:xfrm flipH="1">
                <a:off x="5650" y="497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矩形 33"/>
                <p:cNvSpPr/>
                <p:nvPr/>
              </p:nvSpPr>
              <p:spPr>
                <a:xfrm>
                  <a:off x="3761" y="9227"/>
                  <a:ext cx="1732" cy="6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𝟔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2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" y="9227"/>
                  <a:ext cx="1732" cy="680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/>
          <p:cNvGrpSpPr/>
          <p:nvPr/>
        </p:nvGrpSpPr>
        <p:grpSpPr>
          <a:xfrm>
            <a:off x="504190" y="3263265"/>
            <a:ext cx="3048000" cy="1723390"/>
            <a:chOff x="794" y="5139"/>
            <a:chExt cx="4800" cy="2714"/>
          </a:xfrm>
        </p:grpSpPr>
        <p:pic>
          <p:nvPicPr>
            <p:cNvPr id="37" name="Picture 36" descr="2024-11-25_18-4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4" y="5139"/>
              <a:ext cx="4801" cy="245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矩形 33"/>
                <p:cNvSpPr/>
                <p:nvPr/>
              </p:nvSpPr>
              <p:spPr>
                <a:xfrm>
                  <a:off x="2682" y="7371"/>
                  <a:ext cx="1026" cy="4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𝟕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3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" y="7371"/>
                  <a:ext cx="1026" cy="483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Oval 16"/>
          <p:cNvSpPr/>
          <p:nvPr/>
        </p:nvSpPr>
        <p:spPr>
          <a:xfrm>
            <a:off x="2130425" y="3836670"/>
            <a:ext cx="315595" cy="325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752090" y="3422015"/>
            <a:ext cx="315595" cy="325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37230" y="3880485"/>
            <a:ext cx="315595" cy="325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105025" y="3263265"/>
            <a:ext cx="315595" cy="32575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670810" y="4394200"/>
            <a:ext cx="315595" cy="32575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130425" y="4394200"/>
            <a:ext cx="315595" cy="32575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089660" y="4391660"/>
            <a:ext cx="315595" cy="28511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089660" y="3370580"/>
            <a:ext cx="315595" cy="28511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77545" y="3683000"/>
            <a:ext cx="315595" cy="2851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 Box 72"/>
              <p:cNvSpPr txBox="1"/>
              <p:nvPr/>
            </p:nvSpPr>
            <p:spPr>
              <a:xfrm>
                <a:off x="2214880" y="5349875"/>
                <a:ext cx="796607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𝑆</m:t>
                    </m:r>
                  </m:oMath>
                </a14:m>
                <a:r>
                  <a:rPr lang="en-US" i="1">
                    <a:latin typeface="东文宋体" charset="0"/>
                    <a:cs typeface="东文宋体" charset="0"/>
                  </a:rPr>
                  <a:t> </a:t>
                </a:r>
                <a:r>
                  <a:rPr lang="en-US">
                    <a:latin typeface="FZSongS-Extended" panose="02000000000000000000" charset="-122"/>
                    <a:ea typeface="FZSongS-Extended" panose="02000000000000000000" charset="-122"/>
                    <a:cs typeface="东文宋体" charset="0"/>
                  </a:rPr>
                  <a:t>is the set of nodes that are in the priority queue of the algorithm at time</a:t>
                </a:r>
                <a:r>
                  <a:rPr lang="en-US">
                    <a:latin typeface="东文宋体" charset="0"/>
                    <a:cs typeface="东文宋体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𝑡</m:t>
                    </m:r>
                  </m:oMath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>
                    <a:latin typeface="DejaVu Math TeX Gyre" panose="02000503000000000000" charset="0"/>
                    <a:cs typeface="DejaVu Math TeX Gyre" panose="02000503000000000000" charset="0"/>
                  </a:rPr>
                  <a:t>{0, </a:t>
                </a:r>
                <a:r>
                  <a:rPr lang="en-US">
                    <a:solidFill>
                      <a:srgbClr val="FF0000"/>
                    </a:solidFill>
                    <a:latin typeface="DejaVu Math TeX Gyre" panose="02000503000000000000" charset="0"/>
                    <a:cs typeface="DejaVu Math TeX Gyre" panose="02000503000000000000" charset="0"/>
                  </a:rPr>
                  <a:t>1, 7</a:t>
                </a:r>
                <a:r>
                  <a:rPr lang="en-US">
                    <a:latin typeface="DejaVu Math TeX Gyre" panose="02000503000000000000" charset="0"/>
                    <a:cs typeface="DejaVu Math TeX Gyre" panose="02000503000000000000" charset="0"/>
                  </a:rPr>
                  <a:t>, </a:t>
                </a:r>
                <a:r>
                  <a:rPr lang="en-US">
                    <a:solidFill>
                      <a:srgbClr val="FFC000"/>
                    </a:solidFill>
                    <a:latin typeface="DejaVu Math TeX Gyre" panose="02000503000000000000" charset="0"/>
                    <a:cs typeface="DejaVu Math TeX Gyre" panose="02000503000000000000" charset="0"/>
                  </a:rPr>
                  <a:t>6</a:t>
                </a:r>
                <a:r>
                  <a:rPr lang="en-US">
                    <a:latin typeface="DejaVu Math TeX Gyre" panose="02000503000000000000" charset="0"/>
                    <a:cs typeface="DejaVu Math TeX Gyre" panose="02000503000000000000" charset="0"/>
                  </a:rPr>
                  <a:t>, </a:t>
                </a:r>
                <a:r>
                  <a:rPr lang="en-US">
                    <a:solidFill>
                      <a:schemeClr val="accent3"/>
                    </a:solidFill>
                    <a:latin typeface="DejaVu Math TeX Gyre" panose="02000503000000000000" charset="0"/>
                    <a:cs typeface="DejaVu Math TeX Gyre" panose="02000503000000000000" charset="0"/>
                  </a:rPr>
                  <a:t>5, 2</a:t>
                </a:r>
                <a:r>
                  <a:rPr lang="en-US">
                    <a:latin typeface="DejaVu Math TeX Gyre" panose="02000503000000000000" charset="0"/>
                    <a:cs typeface="DejaVu Math TeX Gyre" panose="02000503000000000000" charset="0"/>
                  </a:rPr>
                  <a:t>, </a:t>
                </a:r>
                <a:r>
                  <a:rPr lang="en-US">
                    <a:solidFill>
                      <a:schemeClr val="accent1"/>
                    </a:solidFill>
                    <a:latin typeface="DejaVu Math TeX Gyre" panose="02000503000000000000" charset="0"/>
                    <a:cs typeface="DejaVu Math TeX Gyre" panose="02000503000000000000" charset="0"/>
                  </a:rPr>
                  <a:t>8, 3, 4</a:t>
                </a:r>
                <a:r>
                  <a:rPr lang="en-US">
                    <a:latin typeface="DejaVu Math TeX Gyre" panose="02000503000000000000" charset="0"/>
                    <a:cs typeface="DejaVu Math TeX Gyre" panose="02000503000000000000" charset="0"/>
                  </a:rPr>
                  <a:t>}</a:t>
                </a:r>
                <a:endParaRPr 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3" name="Text 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880" y="5349875"/>
                <a:ext cx="7966075" cy="64516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1"/>
          <a:srcRect l="18640" t="34961" r="41416" b="34733"/>
          <a:stretch>
            <a:fillRect/>
          </a:stretch>
        </p:blipFill>
        <p:spPr>
          <a:xfrm>
            <a:off x="10594340" y="0"/>
            <a:ext cx="1597660" cy="798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56" y="28603"/>
            <a:ext cx="16052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BD934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coloring</a:t>
            </a:r>
            <a:endParaRPr lang="en-US" altLang="zh-CN" sz="3200" b="1" dirty="0">
              <a:solidFill>
                <a:srgbClr val="BD934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0" y="589280"/>
            <a:ext cx="8321040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494780"/>
            <a:ext cx="12192000" cy="365956"/>
            <a:chOff x="0" y="10228"/>
            <a:chExt cx="19200" cy="576"/>
          </a:xfrm>
        </p:grpSpPr>
        <p:sp>
          <p:nvSpPr>
            <p:cNvPr id="6" name="矩形 10"/>
            <p:cNvSpPr/>
            <p:nvPr/>
          </p:nvSpPr>
          <p:spPr>
            <a:xfrm>
              <a:off x="0" y="10228"/>
              <a:ext cx="18576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200" b="1" dirty="0">
                  <a:solidFill>
                    <a:schemeClr val="bg2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https://www.geeksforgeeks.org/dijkstras-shortest-path-algorithm-greedy-algo-7/</a:t>
              </a:r>
              <a:endParaRPr lang="en-US" altLang="zh-CN" sz="1200" b="1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矩形 10"/>
            <p:cNvSpPr/>
            <p:nvPr/>
          </p:nvSpPr>
          <p:spPr>
            <a:xfrm>
              <a:off x="18480" y="10228"/>
              <a:ext cx="720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17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13" name="Picture 12" descr="2024-11-25_18-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40" y="798830"/>
            <a:ext cx="3451860" cy="172656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5137150" y="906145"/>
            <a:ext cx="1170305" cy="1998989"/>
            <a:chOff x="8090" y="1427"/>
            <a:chExt cx="2196" cy="411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0" y="1427"/>
              <a:ext cx="2196" cy="328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33"/>
                <p:cNvSpPr/>
                <p:nvPr/>
              </p:nvSpPr>
              <p:spPr>
                <a:xfrm>
                  <a:off x="8722" y="4910"/>
                  <a:ext cx="1344" cy="6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𝟏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8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2" y="4910"/>
                  <a:ext cx="1344" cy="631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/>
          <p:cNvGrpSpPr/>
          <p:nvPr/>
        </p:nvGrpSpPr>
        <p:grpSpPr>
          <a:xfrm>
            <a:off x="6786880" y="906145"/>
            <a:ext cx="1994357" cy="1999206"/>
            <a:chOff x="12114" y="1427"/>
            <a:chExt cx="4365" cy="45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14" y="1427"/>
              <a:ext cx="4365" cy="348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矩形 33"/>
                <p:cNvSpPr/>
                <p:nvPr/>
              </p:nvSpPr>
              <p:spPr>
                <a:xfrm>
                  <a:off x="13469" y="5252"/>
                  <a:ext cx="1675" cy="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𝟐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9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9" y="5252"/>
                  <a:ext cx="1675" cy="693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/>
          <p:cNvGrpSpPr/>
          <p:nvPr/>
        </p:nvGrpSpPr>
        <p:grpSpPr>
          <a:xfrm>
            <a:off x="8750935" y="879475"/>
            <a:ext cx="2183616" cy="2025453"/>
            <a:chOff x="12463" y="5847"/>
            <a:chExt cx="4497" cy="45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63" y="5847"/>
              <a:ext cx="4497" cy="352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矩形 33"/>
                <p:cNvSpPr/>
                <p:nvPr/>
              </p:nvSpPr>
              <p:spPr>
                <a:xfrm>
                  <a:off x="14045" y="9715"/>
                  <a:ext cx="1555" cy="6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𝟑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0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5" y="9715"/>
                  <a:ext cx="1555" cy="690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9518650" y="2896235"/>
            <a:ext cx="2277110" cy="1802997"/>
            <a:chOff x="7360" y="6088"/>
            <a:chExt cx="4754" cy="394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60" y="6088"/>
              <a:ext cx="4754" cy="328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矩形 33"/>
                <p:cNvSpPr/>
                <p:nvPr/>
              </p:nvSpPr>
              <p:spPr>
                <a:xfrm>
                  <a:off x="9266" y="9361"/>
                  <a:ext cx="1657" cy="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𝟒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2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" y="9361"/>
                  <a:ext cx="1657" cy="671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/>
          <p:cNvGrpSpPr/>
          <p:nvPr/>
        </p:nvGrpSpPr>
        <p:grpSpPr>
          <a:xfrm>
            <a:off x="6617970" y="3212465"/>
            <a:ext cx="2594610" cy="1426962"/>
            <a:chOff x="8436" y="6872"/>
            <a:chExt cx="5392" cy="3010"/>
          </a:xfrm>
        </p:grpSpPr>
        <p:grpSp>
          <p:nvGrpSpPr>
            <p:cNvPr id="55" name="Group 54"/>
            <p:cNvGrpSpPr/>
            <p:nvPr/>
          </p:nvGrpSpPr>
          <p:grpSpPr>
            <a:xfrm>
              <a:off x="8436" y="6872"/>
              <a:ext cx="5392" cy="2155"/>
              <a:chOff x="1491" y="7534"/>
              <a:chExt cx="5392" cy="215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491" y="8392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443" y="7534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443" y="916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7</a:t>
                </a:r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910" y="7534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910" y="916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6</a:t>
                </a:r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910" y="8392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8</a:t>
                </a:r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377" y="9161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5</a:t>
                </a:r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377" y="7534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3</a:t>
                </a:r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337" y="8392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4</a:t>
                </a:r>
                <a:endParaRPr lang="en-US"/>
              </a:p>
            </p:txBody>
          </p:sp>
          <p:cxnSp>
            <p:nvCxnSpPr>
              <p:cNvPr id="29" name="Straight Connector 28"/>
              <p:cNvCxnSpPr>
                <a:stCxn id="8" idx="7"/>
                <a:endCxn id="9" idx="3"/>
              </p:cNvCxnSpPr>
              <p:nvPr/>
            </p:nvCxnSpPr>
            <p:spPr>
              <a:xfrm flipV="1">
                <a:off x="1957" y="7986"/>
                <a:ext cx="566" cy="4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8" idx="5"/>
                <a:endCxn id="10" idx="1"/>
              </p:cNvCxnSpPr>
              <p:nvPr/>
            </p:nvCxnSpPr>
            <p:spPr>
              <a:xfrm>
                <a:off x="1957" y="8844"/>
                <a:ext cx="566" cy="3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9" idx="6"/>
                <a:endCxn id="15" idx="2"/>
              </p:cNvCxnSpPr>
              <p:nvPr/>
            </p:nvCxnSpPr>
            <p:spPr>
              <a:xfrm>
                <a:off x="2989" y="7799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10" idx="6"/>
                <a:endCxn id="16" idx="2"/>
              </p:cNvCxnSpPr>
              <p:nvPr/>
            </p:nvCxnSpPr>
            <p:spPr>
              <a:xfrm>
                <a:off x="2989" y="942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6" idx="0"/>
                <a:endCxn id="25" idx="4"/>
              </p:cNvCxnSpPr>
              <p:nvPr/>
            </p:nvCxnSpPr>
            <p:spPr>
              <a:xfrm flipV="1">
                <a:off x="4183" y="8921"/>
                <a:ext cx="0" cy="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16" idx="6"/>
                <a:endCxn id="26" idx="2"/>
              </p:cNvCxnSpPr>
              <p:nvPr/>
            </p:nvCxnSpPr>
            <p:spPr>
              <a:xfrm>
                <a:off x="4456" y="942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26" idx="6"/>
                <a:endCxn id="28" idx="3"/>
              </p:cNvCxnSpPr>
              <p:nvPr/>
            </p:nvCxnSpPr>
            <p:spPr>
              <a:xfrm flipV="1">
                <a:off x="5923" y="8844"/>
                <a:ext cx="494" cy="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26" idx="0"/>
                <a:endCxn id="27" idx="4"/>
              </p:cNvCxnSpPr>
              <p:nvPr/>
            </p:nvCxnSpPr>
            <p:spPr>
              <a:xfrm flipV="1">
                <a:off x="5650" y="8063"/>
                <a:ext cx="0" cy="10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矩形 33"/>
                <p:cNvSpPr/>
                <p:nvPr/>
              </p:nvSpPr>
              <p:spPr>
                <a:xfrm>
                  <a:off x="10608" y="9235"/>
                  <a:ext cx="1367" cy="6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𝟓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1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8" y="9235"/>
                  <a:ext cx="1367" cy="64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/>
          <p:cNvGrpSpPr/>
          <p:nvPr/>
        </p:nvGrpSpPr>
        <p:grpSpPr>
          <a:xfrm>
            <a:off x="3851910" y="3251835"/>
            <a:ext cx="2470785" cy="1349413"/>
            <a:chOff x="1608" y="6917"/>
            <a:chExt cx="5392" cy="2990"/>
          </a:xfrm>
        </p:grpSpPr>
        <p:grpSp>
          <p:nvGrpSpPr>
            <p:cNvPr id="57" name="Group 56"/>
            <p:cNvGrpSpPr/>
            <p:nvPr/>
          </p:nvGrpSpPr>
          <p:grpSpPr>
            <a:xfrm>
              <a:off x="1608" y="6917"/>
              <a:ext cx="5392" cy="2155"/>
              <a:chOff x="2685" y="4711"/>
              <a:chExt cx="5392" cy="215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685" y="5569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637" y="471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637" y="6338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7</a:t>
                </a:r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104" y="4711"/>
                <a:ext cx="546" cy="529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104" y="6338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6</a:t>
                </a:r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4" y="5569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8</a:t>
                </a:r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571" y="6338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5</a:t>
                </a:r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6571" y="4711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3</a:t>
                </a:r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531" y="5569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4</a:t>
                </a:r>
                <a:endParaRPr lang="en-US"/>
              </a:p>
            </p:txBody>
          </p:sp>
          <p:cxnSp>
            <p:nvCxnSpPr>
              <p:cNvPr id="47" name="Straight Connector 46"/>
              <p:cNvCxnSpPr>
                <a:stCxn id="38" idx="7"/>
                <a:endCxn id="39" idx="3"/>
              </p:cNvCxnSpPr>
              <p:nvPr/>
            </p:nvCxnSpPr>
            <p:spPr>
              <a:xfrm flipV="1">
                <a:off x="3151" y="5163"/>
                <a:ext cx="566" cy="4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38" idx="5"/>
                <a:endCxn id="40" idx="1"/>
              </p:cNvCxnSpPr>
              <p:nvPr/>
            </p:nvCxnSpPr>
            <p:spPr>
              <a:xfrm>
                <a:off x="3151" y="6021"/>
                <a:ext cx="566" cy="3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39" idx="6"/>
                <a:endCxn id="41" idx="2"/>
              </p:cNvCxnSpPr>
              <p:nvPr/>
            </p:nvCxnSpPr>
            <p:spPr>
              <a:xfrm>
                <a:off x="4183" y="497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0" idx="6"/>
                <a:endCxn id="42" idx="2"/>
              </p:cNvCxnSpPr>
              <p:nvPr/>
            </p:nvCxnSpPr>
            <p:spPr>
              <a:xfrm>
                <a:off x="4183" y="6603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3" idx="0"/>
                <a:endCxn id="41" idx="4"/>
              </p:cNvCxnSpPr>
              <p:nvPr/>
            </p:nvCxnSpPr>
            <p:spPr>
              <a:xfrm flipV="1">
                <a:off x="5377" y="5240"/>
                <a:ext cx="0" cy="3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2" idx="6"/>
                <a:endCxn id="44" idx="2"/>
              </p:cNvCxnSpPr>
              <p:nvPr/>
            </p:nvCxnSpPr>
            <p:spPr>
              <a:xfrm>
                <a:off x="5650" y="6603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44" idx="6"/>
                <a:endCxn id="46" idx="3"/>
              </p:cNvCxnSpPr>
              <p:nvPr/>
            </p:nvCxnSpPr>
            <p:spPr>
              <a:xfrm flipV="1">
                <a:off x="7117" y="6021"/>
                <a:ext cx="494" cy="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45" idx="2"/>
                <a:endCxn id="41" idx="6"/>
              </p:cNvCxnSpPr>
              <p:nvPr/>
            </p:nvCxnSpPr>
            <p:spPr>
              <a:xfrm flipH="1">
                <a:off x="5650" y="497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矩形 33"/>
                <p:cNvSpPr/>
                <p:nvPr/>
              </p:nvSpPr>
              <p:spPr>
                <a:xfrm>
                  <a:off x="3761" y="9227"/>
                  <a:ext cx="1732" cy="6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𝟔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2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" y="9227"/>
                  <a:ext cx="1732" cy="680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/>
          <p:cNvGrpSpPr/>
          <p:nvPr/>
        </p:nvGrpSpPr>
        <p:grpSpPr>
          <a:xfrm>
            <a:off x="504190" y="2978785"/>
            <a:ext cx="3048000" cy="1723390"/>
            <a:chOff x="794" y="5139"/>
            <a:chExt cx="4800" cy="2714"/>
          </a:xfrm>
        </p:grpSpPr>
        <p:pic>
          <p:nvPicPr>
            <p:cNvPr id="37" name="Picture 36" descr="2024-11-25_18-4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4" y="5139"/>
              <a:ext cx="4801" cy="245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矩形 33"/>
                <p:cNvSpPr/>
                <p:nvPr/>
              </p:nvSpPr>
              <p:spPr>
                <a:xfrm>
                  <a:off x="2682" y="7371"/>
                  <a:ext cx="1026" cy="4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𝟕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3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" y="7371"/>
                  <a:ext cx="1026" cy="483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Oval 16"/>
          <p:cNvSpPr/>
          <p:nvPr/>
        </p:nvSpPr>
        <p:spPr>
          <a:xfrm>
            <a:off x="2130425" y="3552190"/>
            <a:ext cx="315595" cy="325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752090" y="3137535"/>
            <a:ext cx="315595" cy="325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237230" y="3596005"/>
            <a:ext cx="315595" cy="325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105025" y="2978785"/>
            <a:ext cx="315595" cy="32575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670810" y="4109720"/>
            <a:ext cx="315595" cy="32575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130425" y="4109720"/>
            <a:ext cx="315595" cy="32575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089660" y="4107180"/>
            <a:ext cx="315595" cy="28511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089660" y="3086100"/>
            <a:ext cx="315595" cy="28511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77545" y="3398520"/>
            <a:ext cx="315595" cy="2851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组合 31"/>
          <p:cNvGrpSpPr/>
          <p:nvPr/>
        </p:nvGrpSpPr>
        <p:grpSpPr>
          <a:xfrm>
            <a:off x="1399540" y="4834890"/>
            <a:ext cx="9535161" cy="1323340"/>
            <a:chOff x="1887176" y="1780605"/>
            <a:chExt cx="7206622" cy="132334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矩形 32"/>
                <p:cNvSpPr/>
                <p:nvPr/>
              </p:nvSpPr>
              <p:spPr>
                <a:xfrm>
                  <a:off x="1909253" y="2185100"/>
                  <a:ext cx="7184545" cy="9188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𝑙𝑜𝑔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𝐿𝑖𝑛𝑒𝑎𝑟𝑖𝑧𝑎𝑡𝑖𝑜𝑛𝑠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𝐺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))≥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𝑙𝑜𝑔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𝐿𝑖𝑛𝑒𝑎𝑟𝑖𝑧𝑎𝑡𝑖𝑜𝑛𝑠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6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𝑒𝑥𝑝𝑙𝑜𝑟𝑒</m:t>
                            </m:r>
                          </m:sub>
                          <m:sup>
                            <m:r>
                              <a:rPr lang="en-US" altLang="zh-CN" sz="16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𝐺</m:t>
                            </m:r>
                            <m:r>
                              <a:rPr lang="en-US" altLang="zh-CN" sz="16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,</m:t>
                            </m:r>
                            <m:r>
                              <a:rPr lang="en-US" altLang="zh-CN" sz="16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𝑤</m:t>
                            </m:r>
                          </m:sup>
                        </m:sSubSup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))</m:t>
                        </m:r>
                        <m:r>
                          <a:rPr lang="en-US" altLang="zh-CN" sz="16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6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𝛺</m:t>
                        </m:r>
                        <m:r>
                          <a:rPr lang="en-US" altLang="zh-CN" sz="16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(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𝑖</m:t>
                            </m:r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=</m:t>
                            </m:r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|</m:t>
                            </m:r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𝑙𝑔</m:t>
                            </m:r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16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|)</m:t>
                        </m:r>
                      </m:oMath>
                    </m:oMathPara>
                  </a14:m>
                  <a:endParaRPr lang="en-US" altLang="zh-CN" sz="1600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MS Mincho" charset="0"/>
                    <a:cs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75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253" y="2185100"/>
                  <a:ext cx="7184545" cy="918845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33"/>
            <p:cNvSpPr/>
            <p:nvPr/>
          </p:nvSpPr>
          <p:spPr>
            <a:xfrm>
              <a:off x="1887176" y="1780605"/>
              <a:ext cx="4639958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Lemma 3.11</a:t>
              </a:r>
              <a:r>
                <a:rPr lang="en-US" altLang="zh-CN" sz="2000" b="1" dirty="0">
                  <a:latin typeface="Times New Roman" panose="02020603050405020304" charset="0"/>
                  <a:ea typeface="Microsoft YaHei" panose="020B0503020204020204" pitchFamily="34" charset="-122"/>
                  <a:cs typeface="Times New Roman" panose="02020603050405020304" charset="0"/>
                  <a:sym typeface="+mn-ea"/>
                </a:rPr>
                <a:t>(Intersecting coloring gives a lower bound)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1"/>
          <a:srcRect l="18640" t="34961" r="41416" b="34733"/>
          <a:stretch>
            <a:fillRect/>
          </a:stretch>
        </p:blipFill>
        <p:spPr>
          <a:xfrm>
            <a:off x="10594340" y="0"/>
            <a:ext cx="1597660" cy="798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56" y="28603"/>
            <a:ext cx="236156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BD934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Working Set</a:t>
            </a:r>
            <a:endParaRPr lang="en-US" altLang="zh-CN" sz="3200" b="1" dirty="0">
              <a:solidFill>
                <a:srgbClr val="BD934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0" y="589280"/>
            <a:ext cx="8321040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494780"/>
            <a:ext cx="12192000" cy="365956"/>
            <a:chOff x="0" y="10228"/>
            <a:chExt cx="19200" cy="576"/>
          </a:xfrm>
        </p:grpSpPr>
        <p:sp>
          <p:nvSpPr>
            <p:cNvPr id="6" name="矩形 10"/>
            <p:cNvSpPr/>
            <p:nvPr/>
          </p:nvSpPr>
          <p:spPr>
            <a:xfrm>
              <a:off x="0" y="10228"/>
              <a:ext cx="18576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200" b="1" dirty="0">
                  <a:solidFill>
                    <a:schemeClr val="bg2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Haeupler, Bernhard, et al. "Universal Optimality of Dijkstra via Beyond-Worst-Case Heaps." arxiv preprint arxiv:2311.11793.</a:t>
              </a:r>
              <a:endParaRPr lang="en-US" altLang="zh-CN" sz="12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2" name="矩形 10"/>
            <p:cNvSpPr/>
            <p:nvPr/>
          </p:nvSpPr>
          <p:spPr>
            <a:xfrm>
              <a:off x="18480" y="10228"/>
              <a:ext cx="720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18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412875" y="2807970"/>
            <a:ext cx="9188450" cy="2742565"/>
            <a:chOff x="2053" y="4452"/>
            <a:chExt cx="14470" cy="4319"/>
          </a:xfrm>
        </p:grpSpPr>
        <p:pic>
          <p:nvPicPr>
            <p:cNvPr id="2" name="Picture 1" descr="2024-11-12_08-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3" y="4452"/>
              <a:ext cx="14470" cy="3570"/>
            </a:xfrm>
            <a:prstGeom prst="rect">
              <a:avLst/>
            </a:prstGeom>
          </p:spPr>
        </p:pic>
        <p:sp>
          <p:nvSpPr>
            <p:cNvPr id="3" name="矩形 33"/>
            <p:cNvSpPr/>
            <p:nvPr/>
          </p:nvSpPr>
          <p:spPr>
            <a:xfrm>
              <a:off x="6216" y="8289"/>
              <a:ext cx="614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/>
              <a:r>
                <a:rPr lang="en-US" altLang="zh-CN" sz="1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Fig 6. An illustration of the working set property.</a:t>
              </a:r>
              <a:endParaRPr lang="en-US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8575" y="903605"/>
            <a:ext cx="1994357" cy="1999206"/>
            <a:chOff x="12114" y="1427"/>
            <a:chExt cx="4365" cy="451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14" y="1427"/>
              <a:ext cx="4365" cy="348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矩形 33"/>
                <p:cNvSpPr/>
                <p:nvPr/>
              </p:nvSpPr>
              <p:spPr>
                <a:xfrm>
                  <a:off x="13469" y="5252"/>
                  <a:ext cx="1675" cy="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𝟐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9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9" y="5252"/>
                  <a:ext cx="1675" cy="693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/>
          <p:cNvGrpSpPr/>
          <p:nvPr/>
        </p:nvGrpSpPr>
        <p:grpSpPr>
          <a:xfrm>
            <a:off x="2023110" y="903605"/>
            <a:ext cx="2183616" cy="2025453"/>
            <a:chOff x="12463" y="5847"/>
            <a:chExt cx="4497" cy="455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63" y="5847"/>
              <a:ext cx="4497" cy="352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矩形 33"/>
                <p:cNvSpPr/>
                <p:nvPr/>
              </p:nvSpPr>
              <p:spPr>
                <a:xfrm>
                  <a:off x="14045" y="9715"/>
                  <a:ext cx="1555" cy="6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𝟑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0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5" y="9715"/>
                  <a:ext cx="1555" cy="690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4422140" y="1062990"/>
            <a:ext cx="2277110" cy="1802997"/>
            <a:chOff x="7360" y="6088"/>
            <a:chExt cx="4754" cy="394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0" y="6088"/>
              <a:ext cx="4754" cy="328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矩形 33"/>
                <p:cNvSpPr/>
                <p:nvPr/>
              </p:nvSpPr>
              <p:spPr>
                <a:xfrm>
                  <a:off x="9266" y="9361"/>
                  <a:ext cx="1657" cy="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𝟒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2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" y="9361"/>
                  <a:ext cx="1657" cy="671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/>
          <p:cNvGrpSpPr/>
          <p:nvPr/>
        </p:nvGrpSpPr>
        <p:grpSpPr>
          <a:xfrm>
            <a:off x="6914515" y="1408430"/>
            <a:ext cx="2594610" cy="1426962"/>
            <a:chOff x="8436" y="6872"/>
            <a:chExt cx="5392" cy="3010"/>
          </a:xfrm>
        </p:grpSpPr>
        <p:grpSp>
          <p:nvGrpSpPr>
            <p:cNvPr id="55" name="Group 54"/>
            <p:cNvGrpSpPr/>
            <p:nvPr/>
          </p:nvGrpSpPr>
          <p:grpSpPr>
            <a:xfrm>
              <a:off x="8436" y="6872"/>
              <a:ext cx="5392" cy="2155"/>
              <a:chOff x="1491" y="7534"/>
              <a:chExt cx="5392" cy="2155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1491" y="8392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443" y="7534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2443" y="916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7</a:t>
                </a:r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910" y="7534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910" y="916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6</a:t>
                </a:r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910" y="8392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8</a:t>
                </a:r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377" y="9161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5</a:t>
                </a:r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377" y="7534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3</a:t>
                </a:r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337" y="8392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4</a:t>
                </a:r>
                <a:endParaRPr lang="en-US"/>
              </a:p>
            </p:txBody>
          </p:sp>
          <p:cxnSp>
            <p:nvCxnSpPr>
              <p:cNvPr id="29" name="Straight Connector 28"/>
              <p:cNvCxnSpPr>
                <a:stCxn id="10" idx="7"/>
                <a:endCxn id="13" idx="3"/>
              </p:cNvCxnSpPr>
              <p:nvPr/>
            </p:nvCxnSpPr>
            <p:spPr>
              <a:xfrm flipV="1">
                <a:off x="1957" y="7986"/>
                <a:ext cx="566" cy="4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10" idx="5"/>
                <a:endCxn id="15" idx="1"/>
              </p:cNvCxnSpPr>
              <p:nvPr/>
            </p:nvCxnSpPr>
            <p:spPr>
              <a:xfrm>
                <a:off x="1957" y="8844"/>
                <a:ext cx="566" cy="3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13" idx="6"/>
                <a:endCxn id="16" idx="2"/>
              </p:cNvCxnSpPr>
              <p:nvPr/>
            </p:nvCxnSpPr>
            <p:spPr>
              <a:xfrm>
                <a:off x="2989" y="7799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15" idx="6"/>
                <a:endCxn id="17" idx="2"/>
              </p:cNvCxnSpPr>
              <p:nvPr/>
            </p:nvCxnSpPr>
            <p:spPr>
              <a:xfrm>
                <a:off x="2989" y="942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0"/>
                <a:endCxn id="25" idx="4"/>
              </p:cNvCxnSpPr>
              <p:nvPr/>
            </p:nvCxnSpPr>
            <p:spPr>
              <a:xfrm flipV="1">
                <a:off x="4183" y="8921"/>
                <a:ext cx="0" cy="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17" idx="6"/>
                <a:endCxn id="26" idx="2"/>
              </p:cNvCxnSpPr>
              <p:nvPr/>
            </p:nvCxnSpPr>
            <p:spPr>
              <a:xfrm>
                <a:off x="4456" y="942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26" idx="6"/>
                <a:endCxn id="28" idx="3"/>
              </p:cNvCxnSpPr>
              <p:nvPr/>
            </p:nvCxnSpPr>
            <p:spPr>
              <a:xfrm flipV="1">
                <a:off x="5923" y="8844"/>
                <a:ext cx="494" cy="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26" idx="0"/>
                <a:endCxn id="27" idx="4"/>
              </p:cNvCxnSpPr>
              <p:nvPr/>
            </p:nvCxnSpPr>
            <p:spPr>
              <a:xfrm flipV="1">
                <a:off x="5650" y="8063"/>
                <a:ext cx="0" cy="10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矩形 33"/>
                <p:cNvSpPr/>
                <p:nvPr/>
              </p:nvSpPr>
              <p:spPr>
                <a:xfrm>
                  <a:off x="10608" y="9235"/>
                  <a:ext cx="1367" cy="6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𝟓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1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8" y="9235"/>
                  <a:ext cx="1367" cy="647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/>
          <p:cNvGrpSpPr/>
          <p:nvPr/>
        </p:nvGrpSpPr>
        <p:grpSpPr>
          <a:xfrm>
            <a:off x="9753600" y="1398270"/>
            <a:ext cx="2470785" cy="1349413"/>
            <a:chOff x="1608" y="6917"/>
            <a:chExt cx="5392" cy="2990"/>
          </a:xfrm>
        </p:grpSpPr>
        <p:grpSp>
          <p:nvGrpSpPr>
            <p:cNvPr id="57" name="Group 56"/>
            <p:cNvGrpSpPr/>
            <p:nvPr/>
          </p:nvGrpSpPr>
          <p:grpSpPr>
            <a:xfrm>
              <a:off x="1608" y="6917"/>
              <a:ext cx="5392" cy="2155"/>
              <a:chOff x="2685" y="4711"/>
              <a:chExt cx="5392" cy="215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685" y="5569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0</a:t>
                </a:r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637" y="4711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637" y="6338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7</a:t>
                </a:r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5104" y="4711"/>
                <a:ext cx="546" cy="529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5104" y="6338"/>
                <a:ext cx="546" cy="529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6</a:t>
                </a:r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4" y="5569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8</a:t>
                </a:r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571" y="6338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5</a:t>
                </a:r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6571" y="4711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3</a:t>
                </a:r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531" y="5569"/>
                <a:ext cx="546" cy="52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4</a:t>
                </a:r>
                <a:endParaRPr lang="en-US"/>
              </a:p>
            </p:txBody>
          </p:sp>
          <p:cxnSp>
            <p:nvCxnSpPr>
              <p:cNvPr id="47" name="Straight Connector 46"/>
              <p:cNvCxnSpPr>
                <a:stCxn id="38" idx="7"/>
                <a:endCxn id="39" idx="3"/>
              </p:cNvCxnSpPr>
              <p:nvPr/>
            </p:nvCxnSpPr>
            <p:spPr>
              <a:xfrm flipV="1">
                <a:off x="3151" y="5163"/>
                <a:ext cx="566" cy="4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38" idx="5"/>
                <a:endCxn id="18" idx="1"/>
              </p:cNvCxnSpPr>
              <p:nvPr/>
            </p:nvCxnSpPr>
            <p:spPr>
              <a:xfrm>
                <a:off x="3151" y="6021"/>
                <a:ext cx="566" cy="3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39" idx="6"/>
                <a:endCxn id="23" idx="2"/>
              </p:cNvCxnSpPr>
              <p:nvPr/>
            </p:nvCxnSpPr>
            <p:spPr>
              <a:xfrm>
                <a:off x="4183" y="497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18" idx="6"/>
                <a:endCxn id="24" idx="2"/>
              </p:cNvCxnSpPr>
              <p:nvPr/>
            </p:nvCxnSpPr>
            <p:spPr>
              <a:xfrm>
                <a:off x="4183" y="6603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3" idx="0"/>
                <a:endCxn id="23" idx="4"/>
              </p:cNvCxnSpPr>
              <p:nvPr/>
            </p:nvCxnSpPr>
            <p:spPr>
              <a:xfrm flipV="1">
                <a:off x="5377" y="5240"/>
                <a:ext cx="0" cy="3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24" idx="6"/>
                <a:endCxn id="44" idx="2"/>
              </p:cNvCxnSpPr>
              <p:nvPr/>
            </p:nvCxnSpPr>
            <p:spPr>
              <a:xfrm>
                <a:off x="5650" y="6603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44" idx="6"/>
                <a:endCxn id="46" idx="3"/>
              </p:cNvCxnSpPr>
              <p:nvPr/>
            </p:nvCxnSpPr>
            <p:spPr>
              <a:xfrm flipV="1">
                <a:off x="7117" y="6021"/>
                <a:ext cx="494" cy="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45" idx="2"/>
                <a:endCxn id="23" idx="6"/>
              </p:cNvCxnSpPr>
              <p:nvPr/>
            </p:nvCxnSpPr>
            <p:spPr>
              <a:xfrm flipH="1">
                <a:off x="5650" y="4976"/>
                <a:ext cx="9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矩形 33"/>
                <p:cNvSpPr/>
                <p:nvPr/>
              </p:nvSpPr>
              <p:spPr>
                <a:xfrm>
                  <a:off x="3761" y="9227"/>
                  <a:ext cx="1732" cy="6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𝒕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4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𝟔</m:t>
                        </m:r>
                      </m:oMath>
                    </m:oMathPara>
                  </a14:m>
                  <a:endParaRPr lang="en-US" altLang="zh-CN" sz="1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2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" y="9227"/>
                  <a:ext cx="1732" cy="680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7205" y="2929255"/>
            <a:ext cx="342900" cy="39052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1"/>
          <a:srcRect l="18640" t="34961" r="41416" b="34733"/>
          <a:stretch>
            <a:fillRect/>
          </a:stretch>
        </p:blipFill>
        <p:spPr>
          <a:xfrm>
            <a:off x="10594340" y="0"/>
            <a:ext cx="1597660" cy="798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56" y="28603"/>
            <a:ext cx="16052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BD934E"/>
                </a:solidFill>
                <a:latin typeface="Times New Roman" panose="02020603050405020304" charset="0"/>
                <a:cs typeface="Times New Roman" panose="02020603050405020304" charset="0"/>
              </a:rPr>
              <a:t>Authors</a:t>
            </a:r>
            <a:endParaRPr lang="en-US" altLang="zh-CN" sz="3200" b="1" dirty="0">
              <a:solidFill>
                <a:srgbClr val="BD934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0" y="589280"/>
            <a:ext cx="8321040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494780"/>
            <a:ext cx="12192000" cy="365956"/>
            <a:chOff x="0" y="10228"/>
            <a:chExt cx="19200" cy="576"/>
          </a:xfrm>
        </p:grpSpPr>
        <p:sp>
          <p:nvSpPr>
            <p:cNvPr id="6" name="矩形 10"/>
            <p:cNvSpPr/>
            <p:nvPr/>
          </p:nvSpPr>
          <p:spPr>
            <a:xfrm>
              <a:off x="0" y="10228"/>
              <a:ext cx="18576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2" name="矩形 10"/>
            <p:cNvSpPr/>
            <p:nvPr/>
          </p:nvSpPr>
          <p:spPr>
            <a:xfrm>
              <a:off x="18480" y="10228"/>
              <a:ext cx="720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159828" y="1326515"/>
            <a:ext cx="9872345" cy="4204970"/>
            <a:chOff x="1959" y="2014"/>
            <a:chExt cx="15547" cy="6622"/>
          </a:xfrm>
        </p:grpSpPr>
        <p:grpSp>
          <p:nvGrpSpPr>
            <p:cNvPr id="51" name="Group 50"/>
            <p:cNvGrpSpPr/>
            <p:nvPr/>
          </p:nvGrpSpPr>
          <p:grpSpPr>
            <a:xfrm>
              <a:off x="1959" y="2014"/>
              <a:ext cx="15511" cy="2898"/>
              <a:chOff x="301" y="1258"/>
              <a:chExt cx="15511" cy="2898"/>
            </a:xfrm>
          </p:grpSpPr>
          <p:pic>
            <p:nvPicPr>
              <p:cNvPr id="43" name="Picture 42" descr="picHaeupler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1" y="1258"/>
                <a:ext cx="3382" cy="2898"/>
              </a:xfrm>
              <a:prstGeom prst="rect">
                <a:avLst/>
              </a:prstGeom>
            </p:spPr>
          </p:pic>
          <p:sp>
            <p:nvSpPr>
              <p:cNvPr id="45" name="矩形 30"/>
              <p:cNvSpPr/>
              <p:nvPr/>
            </p:nvSpPr>
            <p:spPr>
              <a:xfrm>
                <a:off x="3875" y="1869"/>
                <a:ext cx="11937" cy="1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charset="0"/>
                    <a:ea typeface="Microsoft YaHei" panose="020B0503020204020204" pitchFamily="34" charset="-122"/>
                    <a:cs typeface="Times New Roman" panose="02020603050405020304" charset="0"/>
                  </a:rPr>
                  <a:t>Faculty, INSAIT, Sofia University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ea typeface="Microsoft YaHei" panose="020B0503020204020204" pitchFamily="34" charset="-122"/>
                  <a:cs typeface="Times New Roman" panose="02020603050405020304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charset="0"/>
                    <a:ea typeface="Microsoft YaHei" panose="020B0503020204020204" pitchFamily="34" charset="-122"/>
                    <a:cs typeface="Times New Roman" panose="02020603050405020304" charset="0"/>
                  </a:rPr>
                  <a:t>Post-Prof. &amp; Researcher, ETH Zurich, Computer Science Department 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ea typeface="Microsoft YaHei" panose="020B0503020204020204" pitchFamily="34" charset="-122"/>
                  <a:cs typeface="Times New Roman" panose="02020603050405020304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charset="0"/>
                    <a:ea typeface="Microsoft YaHei" panose="020B0503020204020204" pitchFamily="34" charset="-122"/>
                    <a:cs typeface="Times New Roman" panose="02020603050405020304" charset="0"/>
                  </a:rPr>
                  <a:t>Adjunct Prof., Carnegie Mellon University, Computer Science Department 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ea typeface="Microsoft YaHei" panose="020B0503020204020204" pitchFamily="34" charset="-122"/>
                  <a:cs typeface="Times New Roman" panose="02020603050405020304" charset="0"/>
                </a:endParaRPr>
              </a:p>
            </p:txBody>
          </p:sp>
          <p:sp>
            <p:nvSpPr>
              <p:cNvPr id="46" name="矩形 31"/>
              <p:cNvSpPr/>
              <p:nvPr/>
            </p:nvSpPr>
            <p:spPr>
              <a:xfrm>
                <a:off x="3829" y="1292"/>
                <a:ext cx="3655" cy="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l"/>
                <a:r>
                  <a:rPr lang="zh-CN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Bernhard Haeupler</a:t>
                </a:r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3424" y="5738"/>
              <a:ext cx="14082" cy="2898"/>
              <a:chOff x="1026" y="1258"/>
              <a:chExt cx="14082" cy="2898"/>
            </a:xfrm>
          </p:grpSpPr>
          <p:pic>
            <p:nvPicPr>
              <p:cNvPr id="53" name="Picture 52" descr="/home/songaq/AoqiSong-Study/PPT/ret-12.jpgret-12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1026" y="1258"/>
                <a:ext cx="1932" cy="2898"/>
              </a:xfrm>
              <a:prstGeom prst="rect">
                <a:avLst/>
              </a:prstGeom>
            </p:spPr>
          </p:pic>
          <p:sp>
            <p:nvSpPr>
              <p:cNvPr id="54" name="矩形 30"/>
              <p:cNvSpPr/>
              <p:nvPr/>
            </p:nvSpPr>
            <p:spPr>
              <a:xfrm>
                <a:off x="3170" y="1869"/>
                <a:ext cx="11938" cy="1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charset="0"/>
                    <a:ea typeface="Microsoft YaHei" panose="020B0503020204020204" pitchFamily="34" charset="-122"/>
                    <a:cs typeface="Times New Roman" panose="02020603050405020304" charset="0"/>
                    <a:sym typeface="+mn-ea"/>
                  </a:rPr>
                  <a:t>James S. McDonnell Distinguished University Professor of Computer Science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charset="0"/>
                    <a:ea typeface="Microsoft YaHei" panose="020B0503020204020204" pitchFamily="34" charset="-122"/>
                    <a:cs typeface="Times New Roman" panose="02020603050405020304" charset="0"/>
                    <a:sym typeface="+mn-ea"/>
                  </a:rPr>
                  <a:t>, Princeton University </a:t>
                </a:r>
                <a:endPara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ea typeface="Microsoft YaHei" panose="020B0503020204020204" pitchFamily="34" charset="-122"/>
                  <a:cs typeface="Times New Roman" panose="02020603050405020304" charset="0"/>
                  <a:sym typeface="+mn-ea"/>
                </a:endParaRP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charset="0"/>
                    <a:ea typeface="Microsoft YaHei" panose="020B0503020204020204" pitchFamily="34" charset="-122"/>
                    <a:cs typeface="Times New Roman" panose="02020603050405020304" charset="0"/>
                    <a:sym typeface="+mn-ea"/>
                  </a:rPr>
                  <a:t>R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charset="0"/>
                    <a:ea typeface="Microsoft YaHei" panose="020B0503020204020204" pitchFamily="34" charset="-122"/>
                    <a:cs typeface="Times New Roman" panose="02020603050405020304" charset="0"/>
                    <a:sym typeface="+mn-ea"/>
                  </a:rPr>
                  <a:t>eceived the Turing Award in 1986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charset="0"/>
                    <a:ea typeface="Microsoft YaHei" panose="020B0503020204020204" pitchFamily="34" charset="-122"/>
                    <a:cs typeface="Times New Roman" panose="02020603050405020304" charset="0"/>
                    <a:sym typeface="+mn-ea"/>
                  </a:rPr>
                  <a:t> for his work on graph algorithms and data structures</a:t>
                </a:r>
                <a:endPara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ea typeface="Microsoft YaHei" panose="020B0503020204020204" pitchFamily="34" charset="-122"/>
                  <a:cs typeface="Times New Roman" panose="02020603050405020304" charset="0"/>
                  <a:sym typeface="+mn-ea"/>
                </a:endParaRP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ea typeface="Microsoft YaHei" panose="020B0503020204020204" pitchFamily="34" charset="-122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55" name="矩形 31"/>
              <p:cNvSpPr/>
              <p:nvPr/>
            </p:nvSpPr>
            <p:spPr>
              <a:xfrm>
                <a:off x="3124" y="1292"/>
                <a:ext cx="2743" cy="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l"/>
                <a:r>
                  <a:rPr lang="zh-CN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Robert Tarjan</a:t>
                </a:r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</p:grpSp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1"/>
          <a:srcRect l="18640" t="34961" r="41416" b="34733"/>
          <a:stretch>
            <a:fillRect/>
          </a:stretch>
        </p:blipFill>
        <p:spPr>
          <a:xfrm>
            <a:off x="10594340" y="0"/>
            <a:ext cx="1597660" cy="798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56" y="28603"/>
            <a:ext cx="106031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BD934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Fibonacci-like priority queue with the working set property</a:t>
            </a:r>
            <a:endParaRPr lang="en-US" altLang="zh-CN" sz="3200" b="1" dirty="0">
              <a:solidFill>
                <a:srgbClr val="BD934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0" y="589280"/>
            <a:ext cx="8321040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494780"/>
            <a:ext cx="12192000" cy="365956"/>
            <a:chOff x="0" y="10228"/>
            <a:chExt cx="19200" cy="576"/>
          </a:xfrm>
        </p:grpSpPr>
        <p:sp>
          <p:nvSpPr>
            <p:cNvPr id="6" name="矩形 10"/>
            <p:cNvSpPr/>
            <p:nvPr/>
          </p:nvSpPr>
          <p:spPr>
            <a:xfrm>
              <a:off x="0" y="10228"/>
              <a:ext cx="18576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200" b="1" dirty="0">
                  <a:solidFill>
                    <a:schemeClr val="bg2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Haeupler, Bernhard, et al. "Universal Optimality of Dijkstra via Beyond-Worst-Case Heaps." arxiv preprint arxiv:2311.11793.</a:t>
              </a:r>
              <a:endParaRPr lang="en-US" altLang="zh-CN" sz="12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2" name="矩形 10"/>
            <p:cNvSpPr/>
            <p:nvPr/>
          </p:nvSpPr>
          <p:spPr>
            <a:xfrm>
              <a:off x="18480" y="10228"/>
              <a:ext cx="720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19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303655" y="3535680"/>
            <a:ext cx="9188450" cy="2742565"/>
            <a:chOff x="2053" y="4452"/>
            <a:chExt cx="14470" cy="4319"/>
          </a:xfrm>
        </p:grpSpPr>
        <p:pic>
          <p:nvPicPr>
            <p:cNvPr id="2" name="Picture 1" descr="2024-11-12_08-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3" y="4452"/>
              <a:ext cx="14470" cy="3570"/>
            </a:xfrm>
            <a:prstGeom prst="rect">
              <a:avLst/>
            </a:prstGeom>
          </p:spPr>
        </p:pic>
        <p:sp>
          <p:nvSpPr>
            <p:cNvPr id="3" name="矩形 33"/>
            <p:cNvSpPr/>
            <p:nvPr/>
          </p:nvSpPr>
          <p:spPr>
            <a:xfrm>
              <a:off x="6216" y="8289"/>
              <a:ext cx="614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/>
              <a:r>
                <a:rPr lang="en-US" altLang="zh-CN" sz="1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Fig 6. An illustration of the working set property.</a:t>
              </a:r>
              <a:endParaRPr lang="en-US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40" name="组合 31"/>
          <p:cNvGrpSpPr/>
          <p:nvPr/>
        </p:nvGrpSpPr>
        <p:grpSpPr>
          <a:xfrm>
            <a:off x="561975" y="1363345"/>
            <a:ext cx="10749915" cy="1779270"/>
            <a:chOff x="1887176" y="1780605"/>
            <a:chExt cx="8124726" cy="177927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矩形 32"/>
                <p:cNvSpPr/>
                <p:nvPr/>
              </p:nvSpPr>
              <p:spPr>
                <a:xfrm>
                  <a:off x="1909253" y="2185100"/>
                  <a:ext cx="8102649" cy="137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We say that a data structure is a Fibonacci-like priority queue with the working set property if it supports the following operations such that their amortized time complexity for any sequence of operations is as follows: </a:t>
                  </a:r>
                  <a:r>
                    <a:rPr lang="en-US" altLang="zh-CN" sz="1600" dirty="0">
                      <a:solidFill>
                        <a:schemeClr val="accent1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Insert</a:t>
                  </a:r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, </a:t>
                  </a:r>
                  <a:r>
                    <a:rPr lang="en-US" altLang="zh-CN" sz="1600" dirty="0">
                      <a:solidFill>
                        <a:schemeClr val="accent1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FindMin</a:t>
                  </a:r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 and </a:t>
                  </a:r>
                  <a:r>
                    <a:rPr lang="en-US" altLang="zh-CN" sz="1600" dirty="0">
                      <a:solidFill>
                        <a:schemeClr val="accent1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DecreaseKey</a:t>
                  </a:r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 in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𝑂</m:t>
                      </m:r>
                      <m:r>
                        <a:rPr lang="en-US" altLang="zh-CN" sz="1600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altLang="zh-CN" sz="1600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)</m:t>
                      </m:r>
                    </m:oMath>
                  </a14:m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, and </a:t>
                  </a:r>
                  <a:r>
                    <a:rPr lang="en-US" altLang="zh-CN" sz="16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DeleteMin</a:t>
                  </a:r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 in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𝑂</m:t>
                      </m:r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 + </m:t>
                      </m:r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 |</m:t>
                      </m:r>
                      <m:sSub>
                        <m:sSubPr>
                          <m:ctrlPr>
                            <a:rPr lang="en-US" altLang="zh-CN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|)</m:t>
                      </m:r>
                    </m:oMath>
                  </a14:m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, 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US" altLang="zh-CN" sz="1600" dirty="0">
                      <a:solidFill>
                        <a:schemeClr val="accent1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 </a:t>
                  </a:r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is the working set of the element being extracted.</a:t>
                  </a:r>
                  <a:endPara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  <a:ea typeface="Microsoft YaHei" panose="020B0503020204020204" pitchFamily="34" charset="-122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41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253" y="2185100"/>
                  <a:ext cx="8102649" cy="1374775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矩形 33"/>
            <p:cNvSpPr/>
            <p:nvPr/>
          </p:nvSpPr>
          <p:spPr>
            <a:xfrm>
              <a:off x="1887176" y="1780605"/>
              <a:ext cx="6920103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Definition (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Microsoft YaHei" panose="020B0503020204020204" pitchFamily="34" charset="-122"/>
                  <a:cs typeface="DejaVu Math TeX Gyre" panose="02000503000000000000" charset="0"/>
                  <a:sym typeface="+mn-ea"/>
                </a:rPr>
                <a:t>Fibonacci-like priority queue with the working set property</a:t>
              </a:r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)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1"/>
          <a:srcRect l="18640" t="34961" r="41416" b="34733"/>
          <a:stretch>
            <a:fillRect/>
          </a:stretch>
        </p:blipFill>
        <p:spPr>
          <a:xfrm>
            <a:off x="10594340" y="0"/>
            <a:ext cx="1597660" cy="798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56" y="28603"/>
            <a:ext cx="11566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altLang="zh-CN" sz="3200" b="1">
                <a:solidFill>
                  <a:srgbClr val="BD934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Proof</a:t>
            </a:r>
            <a:endParaRPr lang="en-US" altLang="zh-CN" sz="3200" b="1" dirty="0">
              <a:solidFill>
                <a:srgbClr val="BD934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0" y="589280"/>
            <a:ext cx="8321040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494780"/>
            <a:ext cx="12192000" cy="365956"/>
            <a:chOff x="0" y="10228"/>
            <a:chExt cx="19200" cy="576"/>
          </a:xfrm>
        </p:grpSpPr>
        <p:sp>
          <p:nvSpPr>
            <p:cNvPr id="6" name="矩形 10"/>
            <p:cNvSpPr/>
            <p:nvPr/>
          </p:nvSpPr>
          <p:spPr>
            <a:xfrm>
              <a:off x="0" y="10228"/>
              <a:ext cx="18576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200" b="1" dirty="0">
                  <a:solidFill>
                    <a:schemeClr val="bg2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Haeupler, Bernhard, et al. "Universal Optimality of Dijkstra via Beyond-Worst-Case Heaps." arxiv preprint arxiv:2311.11793.</a:t>
              </a:r>
              <a:endParaRPr lang="en-US" altLang="zh-CN" sz="12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2" name="矩形 10"/>
            <p:cNvSpPr/>
            <p:nvPr/>
          </p:nvSpPr>
          <p:spPr>
            <a:xfrm>
              <a:off x="18480" y="10228"/>
              <a:ext cx="720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20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74" name="组合 31"/>
          <p:cNvGrpSpPr/>
          <p:nvPr/>
        </p:nvGrpSpPr>
        <p:grpSpPr>
          <a:xfrm>
            <a:off x="705485" y="798830"/>
            <a:ext cx="9535161" cy="1243330"/>
            <a:chOff x="1887176" y="1780605"/>
            <a:chExt cx="7206622" cy="12433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矩形 32"/>
                <p:cNvSpPr/>
                <p:nvPr/>
              </p:nvSpPr>
              <p:spPr>
                <a:xfrm>
                  <a:off x="1909253" y="2070800"/>
                  <a:ext cx="7184545" cy="953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altLang="zh-CN" sz="16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altLang="zh-CN" sz="16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𝑣</m:t>
                            </m:r>
                            <m:r>
                              <a:rPr lang="en-US" altLang="zh-CN" sz="16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 </m:t>
                            </m:r>
                            <m:r>
                              <a:rPr lang="en-US" altLang="zh-CN" sz="16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𝑖𝑛</m:t>
                            </m:r>
                            <m:r>
                              <a:rPr lang="en-US" altLang="zh-CN" sz="16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 </m:t>
                            </m:r>
                            <m:r>
                              <a:rPr lang="en-US" altLang="zh-CN" sz="16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𝑉</m:t>
                            </m:r>
                            <m:r>
                              <a:rPr lang="en-US" altLang="zh-CN" sz="16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(</m:t>
                            </m:r>
                            <m:r>
                              <a:rPr lang="en-US" altLang="zh-CN" sz="16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𝐺</m:t>
                            </m:r>
                            <m:r>
                              <a:rPr lang="en-US" altLang="zh-CN" sz="16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altLang="zh-CN" sz="16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𝑂</m:t>
                            </m:r>
                            <m:r>
                              <a:rPr lang="en-US" altLang="zh-CN" sz="16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(</m:t>
                            </m:r>
                            <m:r>
                              <a:rPr lang="en-US" altLang="zh-CN" sz="16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1</m:t>
                            </m:r>
                            <m:r>
                              <a:rPr lang="en-US" altLang="zh-CN" sz="16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+</m:t>
                            </m:r>
                            <m:r>
                              <a:rPr lang="en-US" altLang="zh-CN" sz="16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𝑙𝑜𝑔</m:t>
                            </m:r>
                            <m:r>
                              <a:rPr lang="en-US" altLang="zh-CN" sz="16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|)=</m:t>
                            </m:r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𝑂</m:t>
                            </m:r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(</m:t>
                            </m:r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𝑛</m:t>
                            </m:r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 +</m:t>
                            </m:r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𝑣</m:t>
                                </m:r>
                                <m: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 </m:t>
                                </m:r>
                                <m: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𝑖𝑛</m:t>
                                </m:r>
                                <m: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 </m:t>
                                </m:r>
                                <m: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𝑉</m:t>
                                </m:r>
                                <m: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𝐺</m:t>
                                </m:r>
                                <m: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sub>
                              <m:sup/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𝑙𝑜𝑔</m:t>
                                </m:r>
                                <m: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DejaVu Math TeX Gyre" panose="02000503000000000000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DejaVu Math TeX Gyre" panose="02000503000000000000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|)</m:t>
                                </m:r>
                              </m:e>
                            </m:nary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= </m:t>
                            </m:r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𝑂</m:t>
                            </m:r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(</m:t>
                            </m:r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𝑛</m:t>
                            </m:r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 + 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𝑖</m:t>
                                </m:r>
                                <m: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𝑘</m:t>
                                </m:r>
                              </m:sup>
                              <m:e>
                                <m: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DejaVu Math TeX Gyre" panose="02000503000000000000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DejaVu Math TeX Gyre" panose="02000503000000000000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|</m:t>
                                </m:r>
                                <m: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𝑙𝑔</m:t>
                                </m:r>
                                <m: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DejaVu Math TeX Gyre" panose="02000503000000000000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DejaVu Math TeX Gyre" panose="02000503000000000000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|)</m:t>
                            </m:r>
                          </m:e>
                        </m:nary>
                      </m:oMath>
                    </m:oMathPara>
                  </a14:m>
                  <a:endParaRPr lang="en-US" altLang="zh-CN" sz="1600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MS Mincho" charset="0"/>
                    <a:cs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75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253" y="2070800"/>
                  <a:ext cx="7184545" cy="953135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33"/>
            <p:cNvSpPr/>
            <p:nvPr/>
          </p:nvSpPr>
          <p:spPr>
            <a:xfrm>
              <a:off x="1887176" y="1780605"/>
              <a:ext cx="4750822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/>
              <a:r>
                <a:rPr lang="en-US" altLang="zh-CN" sz="2000" b="1" dirty="0">
                  <a:latin typeface="Times New Roman" panose="02020603050405020304" charset="0"/>
                  <a:cs typeface="Times New Roman" panose="02020603050405020304" charset="0"/>
                </a:rPr>
                <a:t>Lemma 3.12 (Finding a good coloring proves optimality)</a:t>
              </a:r>
              <a:endParaRPr lang="en-US" altLang="zh-CN" sz="20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40" name="组合 31"/>
          <p:cNvGrpSpPr/>
          <p:nvPr/>
        </p:nvGrpSpPr>
        <p:grpSpPr>
          <a:xfrm>
            <a:off x="705485" y="2212340"/>
            <a:ext cx="9535161" cy="1643380"/>
            <a:chOff x="1887176" y="1780605"/>
            <a:chExt cx="7206622" cy="164338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矩形 32"/>
                <p:cNvSpPr/>
                <p:nvPr/>
              </p:nvSpPr>
              <p:spPr>
                <a:xfrm>
                  <a:off x="1909253" y="2185100"/>
                  <a:ext cx="7184545" cy="1238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Let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𝑇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 be any spanning tree of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𝐺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,...,</m:t>
                      </m:r>
                      <m:sSub>
                        <m:sSub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)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 be a barrier sequence for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𝑇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. Then,</a:t>
                  </a:r>
                  <a:endParaRPr lang="en-US" altLang="zh-CN" sz="1600" dirty="0">
                    <a:latin typeface="Times New Roman" panose="02020603050405020304" charset="0"/>
                    <a:ea typeface="Microsoft YaHei" panose="020B0503020204020204" pitchFamily="34" charset="-122"/>
                    <a:cs typeface="Times New Roman" panose="02020603050405020304" charset="0"/>
                  </a:endParaRPr>
                </a:p>
                <a:p>
                  <a:pPr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𝑙𝑜𝑔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𝐿𝑖𝑛𝑒𝑎𝑟𝑖𝑧𝑎𝑡𝑖𝑜𝑛𝑠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𝐺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))≥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𝑙𝑜𝑔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𝐿𝑖𝑛𝑒𝑎𝑟𝑖𝑧𝑎𝑡𝑖𝑜𝑛𝑠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𝑇</m:t>
                        </m:r>
                        <m:r>
                          <a:rPr lang="en-US" altLang="zh-CN" sz="1600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))</m:t>
                        </m:r>
                        <m:r>
                          <a:rPr lang="en-US" altLang="zh-CN" sz="16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altLang="zh-CN" sz="16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𝛺</m:t>
                        </m:r>
                        <m:r>
                          <a:rPr lang="en-US" altLang="zh-CN" sz="16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(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𝑖</m:t>
                            </m:r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=</m:t>
                            </m:r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|</m:t>
                            </m:r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𝑙𝑔</m:t>
                            </m:r>
                            <m:r>
                              <a:rPr lang="en-US" altLang="zh-CN" sz="16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DejaVu Math TeX Gyre" panose="02000503000000000000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16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|)</m:t>
                        </m:r>
                      </m:oMath>
                    </m:oMathPara>
                  </a14:m>
                  <a:endParaRPr lang="en-US" altLang="zh-CN" sz="1600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MS Mincho" charset="0"/>
                    <a:cs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1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253" y="2185100"/>
                  <a:ext cx="7184545" cy="1238885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矩形 33"/>
            <p:cNvSpPr/>
            <p:nvPr/>
          </p:nvSpPr>
          <p:spPr>
            <a:xfrm>
              <a:off x="1887176" y="1780605"/>
              <a:ext cx="3451653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Lemma 3.6 </a:t>
              </a:r>
              <a:r>
                <a:rPr lang="en-US" altLang="zh-CN" sz="2000" b="1" dirty="0">
                  <a:latin typeface="Times New Roman" panose="02020603050405020304" charset="0"/>
                  <a:ea typeface="Microsoft YaHei" panose="020B0503020204020204" pitchFamily="34" charset="-122"/>
                  <a:cs typeface="Times New Roman" panose="02020603050405020304" charset="0"/>
                  <a:sym typeface="+mn-ea"/>
                </a:rPr>
                <a:t>(Barriers give lower bounds)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67" name="组合 31"/>
          <p:cNvGrpSpPr/>
          <p:nvPr/>
        </p:nvGrpSpPr>
        <p:grpSpPr>
          <a:xfrm>
            <a:off x="734695" y="3738880"/>
            <a:ext cx="9535161" cy="1477645"/>
            <a:chOff x="1887176" y="1780605"/>
            <a:chExt cx="7206622" cy="14776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矩形 32"/>
                <p:cNvSpPr/>
                <p:nvPr/>
              </p:nvSpPr>
              <p:spPr>
                <a:xfrm>
                  <a:off x="1909253" y="2185100"/>
                  <a:ext cx="7184545" cy="10731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For any directed or undirected graph 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𝐺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, any (even randomized) algorithm for the distance ordering problem needs 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𝛺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𝑙𝑜𝑔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⁡(</m:t>
                      </m:r>
                      <m:r>
                        <a:rPr lang="en-US" altLang="zh-CN" sz="1600" i="1" dirty="0" err="1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𝐿𝑖𝑛𝑒𝑎𝑟𝑖𝑧𝑎𝑡𝑖𝑜𝑛𝑠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𝐺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))) 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comparison queries in expectation for some weights, i.e.,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charset="0"/>
                            </a:rPr>
                            <m:t>𝑂𝑃𝑇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charset="0"/>
                            </a:rPr>
                            <m:t>𝑄</m:t>
                          </m:r>
                        </m:sub>
                      </m:sSub>
                      <m:r>
                        <a:rPr lang="en-US" altLang="zh-CN" sz="1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1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𝐺</m:t>
                      </m:r>
                      <m:r>
                        <a:rPr lang="en-US" altLang="zh-CN" sz="1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)=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𝛺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𝑙𝑜𝑔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⁡(</m:t>
                      </m:r>
                      <m:r>
                        <a:rPr lang="en-US" altLang="zh-CN" sz="1600" i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𝐿𝑖𝑛𝑒𝑎𝑟𝑖𝑧𝑎𝑡𝑖𝑜𝑛𝑠</m:t>
                      </m:r>
                      <m:r>
                        <a:rPr lang="en-US" altLang="zh-CN" sz="1600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𝐺</m:t>
                      </m:r>
                      <m:r>
                        <a:rPr lang="en-US" altLang="zh-CN" sz="1600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))).</m:t>
                      </m:r>
                    </m:oMath>
                  </a14:m>
                  <a:endParaRPr lang="en-US" altLang="zh-CN" sz="1600" b="1" dirty="0">
                    <a:latin typeface="Times New Roman" panose="02020603050405020304" charset="0"/>
                    <a:ea typeface="Microsoft YaHei" panose="020B0503020204020204" pitchFamily="34" charset="-122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68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253" y="2185100"/>
                  <a:ext cx="7184545" cy="1073150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矩形 33"/>
            <p:cNvSpPr/>
            <p:nvPr/>
          </p:nvSpPr>
          <p:spPr>
            <a:xfrm>
              <a:off x="1887176" y="1780605"/>
              <a:ext cx="10651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Lemma 3.3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 Box 69"/>
              <p:cNvSpPr txBox="1"/>
              <p:nvPr/>
            </p:nvSpPr>
            <p:spPr>
              <a:xfrm>
                <a:off x="763905" y="5439410"/>
                <a:ext cx="9130030" cy="6451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dirty="0"/>
                  <a:t>Put together, the overall amortized complexity of </a:t>
                </a:r>
                <a:r>
                  <a:rPr lang="en-US" dirty="0" err="1"/>
                  <a:t>DeleteMin</a:t>
                </a:r>
                <a:r>
                  <a:rPr lang="en-US" dirty="0"/>
                  <a:t> operations is upper bounded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𝑂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+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𝑂𝑃𝑇𝑄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𝐺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))</m:t>
                    </m:r>
                  </m:oMath>
                </a14:m>
                <a:r>
                  <a:rPr lang="en-US" dirty="0"/>
                  <a:t>, as needed.</a:t>
                </a:r>
                <a:endParaRPr lang="en-US" dirty="0"/>
              </a:p>
            </p:txBody>
          </p:sp>
        </mc:Choice>
        <mc:Fallback>
          <p:sp>
            <p:nvSpPr>
              <p:cNvPr id="70" name="Text 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05" y="5439410"/>
                <a:ext cx="9130030" cy="6451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1"/>
          <a:srcRect l="18640" t="34961" r="41416" b="34733"/>
          <a:stretch>
            <a:fillRect/>
          </a:stretch>
        </p:blipFill>
        <p:spPr>
          <a:xfrm>
            <a:off x="10594340" y="0"/>
            <a:ext cx="1597660" cy="798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56" y="28603"/>
            <a:ext cx="212534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BD934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Conclusion</a:t>
            </a:r>
            <a:endParaRPr lang="en-US" altLang="zh-CN" sz="3200" b="1" dirty="0">
              <a:solidFill>
                <a:srgbClr val="BD934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0" y="589280"/>
            <a:ext cx="8321040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494780"/>
            <a:ext cx="12192000" cy="365956"/>
            <a:chOff x="0" y="10228"/>
            <a:chExt cx="19200" cy="576"/>
          </a:xfrm>
        </p:grpSpPr>
        <p:sp>
          <p:nvSpPr>
            <p:cNvPr id="6" name="矩形 10"/>
            <p:cNvSpPr/>
            <p:nvPr/>
          </p:nvSpPr>
          <p:spPr>
            <a:xfrm>
              <a:off x="0" y="10228"/>
              <a:ext cx="18576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altLang="zh-CN" sz="1200" b="1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矩形 10"/>
            <p:cNvSpPr/>
            <p:nvPr/>
          </p:nvSpPr>
          <p:spPr>
            <a:xfrm>
              <a:off x="18480" y="10228"/>
              <a:ext cx="720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21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 Box 73"/>
              <p:cNvSpPr txBox="1"/>
              <p:nvPr/>
            </p:nvSpPr>
            <p:spPr>
              <a:xfrm>
                <a:off x="284480" y="798830"/>
                <a:ext cx="11511280" cy="1757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For the distance sorting problem, heaps with the working set property can effectively reduce the complexity  from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𝑙𝑜𝑔𝑛</m:t>
                    </m:r>
                  </m:oMath>
                </a14:m>
                <a:r>
                  <a:rPr lang="en-US" altLang="zh-CN"/>
                  <a:t> to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𝑙𝑜𝑔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Dijkstra’s algorithm has good local properties ro support the working set.</a:t>
                </a:r>
                <a:endParaRPr lang="en-US" altLang="zh-CN"/>
              </a:p>
            </p:txBody>
          </p:sp>
        </mc:Choice>
        <mc:Fallback>
          <p:sp>
            <p:nvSpPr>
              <p:cNvPr id="74" name="Text 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80" y="798830"/>
                <a:ext cx="11511280" cy="175768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ogo-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70" y="5332730"/>
            <a:ext cx="4865370" cy="1885950"/>
          </a:xfrm>
          <a:prstGeom prst="rect">
            <a:avLst/>
          </a:prstGeom>
        </p:spPr>
      </p:pic>
      <p:pic>
        <p:nvPicPr>
          <p:cNvPr id="4" name="图片 3" descr="logo-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6907530" y="5332730"/>
            <a:ext cx="4865370" cy="1885950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4988560"/>
            <a:ext cx="12233910" cy="186944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747578" y="2722206"/>
            <a:ext cx="2696845" cy="1413589"/>
            <a:chOff x="7534" y="4220"/>
            <a:chExt cx="4247" cy="2226"/>
          </a:xfrm>
        </p:grpSpPr>
        <p:sp>
          <p:nvSpPr>
            <p:cNvPr id="8" name="文本框 7"/>
            <p:cNvSpPr txBox="1"/>
            <p:nvPr/>
          </p:nvSpPr>
          <p:spPr>
            <a:xfrm>
              <a:off x="7534" y="4220"/>
              <a:ext cx="4247" cy="1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000" b="1">
                  <a:solidFill>
                    <a:srgbClr val="B88F4D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Thanks</a:t>
              </a:r>
              <a:endParaRPr lang="en-US" altLang="zh-CN" sz="6000" b="1">
                <a:solidFill>
                  <a:srgbClr val="B88F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868" y="5818"/>
              <a:ext cx="3614" cy="6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2000" b="1" dirty="0">
                  <a:solidFill>
                    <a:srgbClr val="BD934E"/>
                  </a:solidFill>
                  <a:latin typeface="Times New Roman" panose="02020603050405020304" charset="0"/>
                  <a:cs typeface="Times New Roman" panose="02020603050405020304" charset="0"/>
                </a:rPr>
                <a:t>Criticize &amp; Correct</a:t>
              </a:r>
              <a:endParaRPr lang="en-US" altLang="zh-CN" sz="2000" b="1" dirty="0">
                <a:solidFill>
                  <a:srgbClr val="BD934E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1"/>
          <a:srcRect l="18640" t="34961" r="41416" b="34733"/>
          <a:stretch>
            <a:fillRect/>
          </a:stretch>
        </p:blipFill>
        <p:spPr>
          <a:xfrm>
            <a:off x="10594340" y="0"/>
            <a:ext cx="1597660" cy="798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56" y="28603"/>
            <a:ext cx="191198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BD934E"/>
                </a:solidFill>
                <a:latin typeface="Times New Roman" panose="02020603050405020304" charset="0"/>
                <a:cs typeface="Times New Roman" panose="02020603050405020304" charset="0"/>
              </a:rPr>
              <a:t>Reference</a:t>
            </a:r>
            <a:endParaRPr lang="en-US" altLang="zh-CN" sz="3200" b="1" dirty="0">
              <a:solidFill>
                <a:srgbClr val="BD934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0" y="589280"/>
            <a:ext cx="8321040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494780"/>
            <a:ext cx="12192000" cy="365956"/>
            <a:chOff x="0" y="10228"/>
            <a:chExt cx="19200" cy="576"/>
          </a:xfrm>
        </p:grpSpPr>
        <p:sp>
          <p:nvSpPr>
            <p:cNvPr id="6" name="矩形 10"/>
            <p:cNvSpPr/>
            <p:nvPr/>
          </p:nvSpPr>
          <p:spPr>
            <a:xfrm>
              <a:off x="0" y="10228"/>
              <a:ext cx="18576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2" name="矩形 10"/>
            <p:cNvSpPr/>
            <p:nvPr/>
          </p:nvSpPr>
          <p:spPr>
            <a:xfrm>
              <a:off x="18480" y="10228"/>
              <a:ext cx="720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06755" y="1280160"/>
            <a:ext cx="10778490" cy="4297680"/>
            <a:chOff x="1334" y="2216"/>
            <a:chExt cx="16974" cy="676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rcRect l="1042" r="3609" b="192"/>
            <a:stretch>
              <a:fillRect/>
            </a:stretch>
          </p:blipFill>
          <p:spPr>
            <a:xfrm>
              <a:off x="1334" y="2216"/>
              <a:ext cx="5904" cy="676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2" name="矩形 31"/>
            <p:cNvSpPr/>
            <p:nvPr/>
          </p:nvSpPr>
          <p:spPr>
            <a:xfrm>
              <a:off x="7578" y="2844"/>
              <a:ext cx="8424" cy="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Thomas H. Cormen, Charles E. Leiserson, Ronald L. Rivest, Clifford Stein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563" y="2216"/>
              <a:ext cx="10745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Introduction to Algorithms (Third Edition &amp; Thorth Edition)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1"/>
          <a:srcRect l="18640" t="34961" r="41416" b="34733"/>
          <a:stretch>
            <a:fillRect/>
          </a:stretch>
        </p:blipFill>
        <p:spPr>
          <a:xfrm>
            <a:off x="10594340" y="0"/>
            <a:ext cx="1597660" cy="798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56" y="28603"/>
            <a:ext cx="185293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BD934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Overview</a:t>
            </a:r>
            <a:endParaRPr lang="en-US" altLang="zh-CN" sz="3200" b="1" dirty="0">
              <a:solidFill>
                <a:srgbClr val="BD934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0" y="589280"/>
            <a:ext cx="8321040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494780"/>
            <a:ext cx="12192000" cy="365956"/>
            <a:chOff x="0" y="10228"/>
            <a:chExt cx="19200" cy="576"/>
          </a:xfrm>
        </p:grpSpPr>
        <p:sp>
          <p:nvSpPr>
            <p:cNvPr id="6" name="矩形 10"/>
            <p:cNvSpPr/>
            <p:nvPr/>
          </p:nvSpPr>
          <p:spPr>
            <a:xfrm>
              <a:off x="0" y="10228"/>
              <a:ext cx="18576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200" b="1" dirty="0">
                  <a:solidFill>
                    <a:schemeClr val="bg2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Haeupler, Bernhard, et al. "Universal Optimality of Dijkstra via Beyond-Worst-Case Heaps." arxiv preprint arxiv:2311.11793.</a:t>
              </a:r>
              <a:endParaRPr lang="en-US" altLang="zh-CN" sz="1200" b="1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矩形 10"/>
            <p:cNvSpPr/>
            <p:nvPr/>
          </p:nvSpPr>
          <p:spPr>
            <a:xfrm>
              <a:off x="18480" y="10228"/>
              <a:ext cx="720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8335" y="4625340"/>
            <a:ext cx="10671810" cy="1153795"/>
            <a:chOff x="1013" y="3558"/>
            <a:chExt cx="16806" cy="1817"/>
          </a:xfrm>
        </p:grpSpPr>
        <p:grpSp>
          <p:nvGrpSpPr>
            <p:cNvPr id="40" name="组合 31"/>
            <p:cNvGrpSpPr/>
            <p:nvPr/>
          </p:nvGrpSpPr>
          <p:grpSpPr>
            <a:xfrm>
              <a:off x="1013" y="3558"/>
              <a:ext cx="16807" cy="1798"/>
              <a:chOff x="1887176" y="1780605"/>
              <a:chExt cx="8066175" cy="114142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矩形 32"/>
                  <p:cNvSpPr/>
                  <p:nvPr/>
                </p:nvSpPr>
                <p:spPr>
                  <a:xfrm>
                    <a:off x="1909253" y="2185100"/>
                    <a:ext cx="8044098" cy="7369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171450" indent="-1714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en-US" altLang="zh-CN" sz="1600" dirty="0">
                        <a:latin typeface="Times New Roman" panose="02020603050405020304" charset="0"/>
                        <a:ea typeface="Microsoft YaHei" panose="020B0503020204020204" pitchFamily="34" charset="-122"/>
                        <a:cs typeface="Times New Roman" panose="02020603050405020304" charset="0"/>
                      </a:rPr>
                      <a:t>Dijkstra’s algorithm implemented using any </a:t>
                    </a:r>
                    <a:r>
                      <a:rPr lang="en-US" altLang="zh-CN" sz="16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charset="0"/>
                        <a:ea typeface="Microsoft YaHei" panose="020B0503020204020204" pitchFamily="34" charset="-122"/>
                        <a:cs typeface="Times New Roman" panose="02020603050405020304" charset="0"/>
                      </a:rPr>
                      <a:t>Fibonacci-like priority queue with the working set property </a:t>
                    </a:r>
                    <a:r>
                      <a:rPr lang="en-US" altLang="zh-CN" sz="1600" dirty="0">
                        <a:latin typeface="Times New Roman" panose="02020603050405020304" charset="0"/>
                        <a:ea typeface="Microsoft YaHei" panose="020B0503020204020204" pitchFamily="34" charset="-122"/>
                        <a:cs typeface="Times New Roman" panose="02020603050405020304" charset="0"/>
                      </a:rPr>
                      <a:t>has time complexity </a:t>
                    </a:r>
                    <a14:m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𝑶</m:t>
                        </m:r>
                        <m:r>
                          <a:rPr lang="en-US" altLang="zh-CN" sz="16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charset="0"/>
                              </a:rPr>
                              <m:t>𝑶𝑷𝑻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charset="0"/>
                              </a:rPr>
                              <m:t>𝑸</m:t>
                            </m:r>
                          </m:sub>
                        </m:sSub>
                        <m:r>
                          <a:rPr lang="en-US" altLang="zh-CN" sz="16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 (</m:t>
                        </m:r>
                        <m:r>
                          <a:rPr lang="en-US" altLang="zh-CN" sz="16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𝑮</m:t>
                        </m:r>
                        <m:r>
                          <a:rPr lang="en-US" altLang="zh-CN" sz="16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)+</m:t>
                        </m:r>
                        <m:r>
                          <a:rPr lang="en-US" altLang="zh-CN" sz="16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𝒎</m:t>
                        </m:r>
                        <m:r>
                          <a:rPr lang="en-US" altLang="zh-CN" sz="16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+</m:t>
                        </m:r>
                        <m:r>
                          <a:rPr lang="en-US" altLang="zh-CN" sz="16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𝒏</m:t>
                        </m:r>
                        <m:r>
                          <a:rPr lang="en-US" altLang="zh-CN" sz="16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).</m:t>
                        </m:r>
                      </m:oMath>
                    </a14:m>
                    <a:endParaRPr lang="en-US" altLang="zh-CN" sz="1600" b="1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endParaRPr>
                  </a:p>
                </p:txBody>
              </p:sp>
            </mc:Choice>
            <mc:Fallback>
              <p:sp>
                <p:nvSpPr>
                  <p:cNvPr id="41" name="矩形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9253" y="2185100"/>
                    <a:ext cx="8044098" cy="736933"/>
                  </a:xfrm>
                  <a:prstGeom prst="rect">
                    <a:avLst/>
                  </a:prstGeom>
                  <a:blipFill rotWithShape="1">
                    <a:blip r:embed="rId2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矩形 33"/>
              <p:cNvSpPr/>
              <p:nvPr/>
            </p:nvSpPr>
            <p:spPr>
              <a:xfrm>
                <a:off x="1887176" y="1780605"/>
                <a:ext cx="11804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l"/>
                <a:r>
                  <a:rPr lang="en-US" altLang="zh-CN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Theorem 3.1</a:t>
                </a:r>
                <a:endPara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cxnSp>
          <p:nvCxnSpPr>
            <p:cNvPr id="2" name="Straight Connector 1"/>
            <p:cNvCxnSpPr/>
            <p:nvPr/>
          </p:nvCxnSpPr>
          <p:spPr>
            <a:xfrm>
              <a:off x="7217" y="4779"/>
              <a:ext cx="8133" cy="0"/>
            </a:xfrm>
            <a:prstGeom prst="line">
              <a:avLst/>
            </a:prstGeom>
            <a:ln w="28575" cmpd="sng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 Box 2"/>
            <p:cNvSpPr txBox="1"/>
            <p:nvPr/>
          </p:nvSpPr>
          <p:spPr>
            <a:xfrm>
              <a:off x="9768" y="4795"/>
              <a:ext cx="271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data structure</a:t>
              </a:r>
              <a:endParaRPr lang="en-US" b="1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2150745" y="1639570"/>
            <a:ext cx="763905" cy="10160"/>
          </a:xfrm>
          <a:prstGeom prst="line">
            <a:avLst/>
          </a:prstGeom>
          <a:ln w="28575" cmpd="sng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7"/>
              <p:cNvSpPr txBox="1"/>
              <p:nvPr/>
            </p:nvSpPr>
            <p:spPr>
              <a:xfrm>
                <a:off x="1543050" y="1627505"/>
                <a:ext cx="221932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input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𝑮</m:t>
                    </m:r>
                    <m:r>
                      <a:rPr lang="en-US" b="1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𝑽</m:t>
                    </m:r>
                    <m:r>
                      <a:rPr lang="en-US" b="1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𝑻</m:t>
                    </m:r>
                    <m:r>
                      <a:rPr lang="en-US" b="1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endParaRPr lang="en-US" b="1" i="1"/>
              </a:p>
            </p:txBody>
          </p:sp>
        </mc:Choice>
        <mc:Fallback>
          <p:sp>
            <p:nvSpPr>
              <p:cNvPr id="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50" y="1627505"/>
                <a:ext cx="2219325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31"/>
          <p:cNvGrpSpPr/>
          <p:nvPr/>
        </p:nvGrpSpPr>
        <p:grpSpPr>
          <a:xfrm>
            <a:off x="648335" y="871220"/>
            <a:ext cx="10672445" cy="811530"/>
            <a:chOff x="1887176" y="1780605"/>
            <a:chExt cx="8066175" cy="8115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32"/>
                <p:cNvSpPr/>
                <p:nvPr/>
              </p:nvSpPr>
              <p:spPr>
                <a:xfrm>
                  <a:off x="1909253" y="2185100"/>
                  <a:ext cx="8044098" cy="4070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𝑂𝑃𝑇</m:t>
                          </m:r>
                        </m:e>
                        <m:sub>
                          <m:r>
                            <a:rPr lang="en-US" altLang="zh-CN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𝑄</m:t>
                          </m:r>
                        </m:sub>
                      </m:sSub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𝐺</m:t>
                      </m:r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)+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𝑚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+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𝑛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𝛰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𝑂𝑃𝑇</m:t>
                          </m:r>
                        </m:e>
                        <m:sub>
                          <m:r>
                            <a:rPr lang="en-US" altLang="zh-CN" sz="1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1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𝐺</m:t>
                      </m:r>
                      <m:r>
                        <a:rPr lang="en-US" altLang="zh-CN" sz="1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))</m:t>
                      </m:r>
                    </m:oMath>
                  </a14:m>
                  <a:endParaRPr lang="en-US" altLang="zh-CN" sz="1600" dirty="0">
                    <a:ea typeface="Microsoft YaHei" panose="020B0503020204020204" pitchFamily="34" charset="-122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8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253" y="2185100"/>
                  <a:ext cx="8044098" cy="407035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33"/>
            <p:cNvSpPr/>
            <p:nvPr/>
          </p:nvSpPr>
          <p:spPr>
            <a:xfrm>
              <a:off x="1887176" y="1780605"/>
              <a:ext cx="1135513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Lemma E.1.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20" name="组合 31"/>
          <p:cNvGrpSpPr/>
          <p:nvPr/>
        </p:nvGrpSpPr>
        <p:grpSpPr>
          <a:xfrm>
            <a:off x="648335" y="2419350"/>
            <a:ext cx="10749915" cy="1805305"/>
            <a:chOff x="1887176" y="1780605"/>
            <a:chExt cx="8124726" cy="180530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矩形 32"/>
                <p:cNvSpPr/>
                <p:nvPr/>
              </p:nvSpPr>
              <p:spPr>
                <a:xfrm>
                  <a:off x="1909253" y="2185100"/>
                  <a:ext cx="8102649" cy="14008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𝑶𝑷𝑻</m:t>
                          </m:r>
                        </m:e>
                        <m:sub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𝑸</m:t>
                          </m:r>
                        </m:sub>
                      </m:sSub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𝑮</m:t>
                      </m:r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𝒊𝒏𝒇</m:t>
                          </m:r>
                        </m:e>
                        <m:sub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𝑨</m:t>
                          </m:r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∈</m:t>
                          </m:r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𝓐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𝒔𝒖𝒑</m:t>
                          </m:r>
                        </m:e>
                        <m:sub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𝒘</m:t>
                          </m:r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&gt;</m:t>
                          </m:r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𝑸</m:t>
                          </m:r>
                        </m:sub>
                      </m:sSub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𝑮</m:t>
                      </m:r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,</m:t>
                      </m:r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𝒘</m:t>
                      </m:r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)</m:t>
                      </m:r>
                    </m:oMath>
                  </a14:m>
                  <a:endParaRPr lang="en-US" altLang="zh-CN" sz="1600" b="1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ejaVu Math TeX Gyre" panose="02000503000000000000" charset="0"/>
                    <a:ea typeface="Microsoft YaHei" panose="020B0503020204020204" pitchFamily="34" charset="-122"/>
                    <a:cs typeface="DejaVu Math TeX Gyre" panose="02000503000000000000" charset="0"/>
                  </a:endParaRPr>
                </a:p>
                <a:p>
                  <a:pPr lvl="1" indent="0">
                    <a:lnSpc>
                      <a:spcPct val="130000"/>
                    </a:lnSpc>
                    <a:buFont typeface="Arial" panose="020B0604020202020204" pitchFamily="34" charset="0"/>
                    <a:buNone/>
                  </a:pPr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  <a:sym typeface="+mn-ea"/>
                    </a:rPr>
                    <a:t>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𝑄</m:t>
                          </m:r>
                        </m:sub>
                      </m:sSub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𝐺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,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𝑤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)</m:t>
                      </m:r>
                    </m:oMath>
                  </a14:m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  <a:sym typeface="+mn-ea"/>
                    </a:rPr>
                    <a:t>  denotes the number of comparison queries issued by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𝐴</m:t>
                      </m:r>
                    </m:oMath>
                  </a14:m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  <a:sym typeface="+mn-ea"/>
                    </a:rPr>
                    <a:t> on input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𝐺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,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𝑤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)</m:t>
                      </m:r>
                    </m:oMath>
                  </a14:m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  <a:sym typeface="+mn-ea"/>
                    </a:rPr>
                    <a:t>.</a:t>
                  </a:r>
                  <a:endParaRPr lang="en-US" altLang="zh-CN" sz="1600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ejaVu Math TeX Gyre" panose="02000503000000000000" charset="0"/>
                    <a:ea typeface="Microsoft YaHei" panose="020B0503020204020204" pitchFamily="34" charset="-122"/>
                    <a:cs typeface="DejaVu Math TeX Gyre" panose="02000503000000000000" charset="0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𝑶𝑷𝑻</m:t>
                          </m:r>
                        </m:e>
                        <m:sub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𝑻</m:t>
                          </m:r>
                        </m:sub>
                      </m:sSub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𝑮</m:t>
                      </m:r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𝒊𝒏𝒇</m:t>
                          </m:r>
                        </m:e>
                        <m:sub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𝑨</m:t>
                          </m:r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∈</m:t>
                          </m:r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𝓐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𝒔𝒖𝒑</m:t>
                          </m:r>
                        </m:e>
                        <m:sub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𝒘</m:t>
                          </m:r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&gt;</m:t>
                          </m:r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𝑻</m:t>
                          </m:r>
                        </m:sub>
                      </m:sSub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𝑮</m:t>
                      </m:r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,</m:t>
                      </m:r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𝒘</m:t>
                      </m:r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)</m:t>
                      </m:r>
                    </m:oMath>
                  </a14:m>
                  <a:r>
                    <a:rPr lang="en-US" altLang="zh-CN" sz="1600" b="1" i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ejaVu Math TeX Gyre" panose="02000503000000000000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 </a:t>
                  </a:r>
                  <a:endParaRPr lang="en-US" altLang="zh-CN" sz="1600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ejaVu Math TeX Gyre" panose="02000503000000000000" charset="0"/>
                    <a:ea typeface="Microsoft YaHei" panose="020B0503020204020204" pitchFamily="34" charset="-122"/>
                    <a:cs typeface="DejaVu Math TeX Gyre" panose="02000503000000000000" charset="0"/>
                  </a:endParaRPr>
                </a:p>
                <a:p>
                  <a:pPr lvl="1" indent="0">
                    <a:lnSpc>
                      <a:spcPct val="130000"/>
                    </a:lnSpc>
                    <a:buFont typeface="Arial" panose="020B0604020202020204" pitchFamily="34" charset="0"/>
                    <a:buNone/>
                  </a:pPr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𝐺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,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𝑤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)</m:t>
                      </m:r>
                    </m:oMath>
                  </a14:m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  <a:sym typeface="+mn-ea"/>
                    </a:rPr>
                    <a:t>  denotes the number of operations performed by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𝐴</m:t>
                      </m:r>
                    </m:oMath>
                  </a14:m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  <a:sym typeface="+mn-ea"/>
                    </a:rPr>
                    <a:t> on input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𝐺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,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𝑤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)</m:t>
                      </m:r>
                    </m:oMath>
                  </a14:m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  <a:sym typeface="+mn-ea"/>
                    </a:rPr>
                    <a:t>.</a:t>
                  </a:r>
                  <a:endPara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charset="0"/>
                    <a:ea typeface="Microsoft YaHei" panose="020B0503020204020204" pitchFamily="34" charset="-122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2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253" y="2185100"/>
                  <a:ext cx="8102649" cy="1400810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矩形 33"/>
            <p:cNvSpPr/>
            <p:nvPr/>
          </p:nvSpPr>
          <p:spPr>
            <a:xfrm>
              <a:off x="1887176" y="1780605"/>
              <a:ext cx="958899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Definition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1"/>
          <a:srcRect l="18640" t="34961" r="41416" b="34733"/>
          <a:stretch>
            <a:fillRect/>
          </a:stretch>
        </p:blipFill>
        <p:spPr>
          <a:xfrm>
            <a:off x="10594340" y="0"/>
            <a:ext cx="1597660" cy="798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56" y="28603"/>
            <a:ext cx="185293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BD934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Overview</a:t>
            </a:r>
            <a:endParaRPr lang="en-US" altLang="zh-CN" sz="3200" b="1" dirty="0">
              <a:solidFill>
                <a:srgbClr val="BD934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0" y="589280"/>
            <a:ext cx="8321040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494780"/>
            <a:ext cx="12192000" cy="365956"/>
            <a:chOff x="0" y="10228"/>
            <a:chExt cx="19200" cy="576"/>
          </a:xfrm>
        </p:grpSpPr>
        <p:sp>
          <p:nvSpPr>
            <p:cNvPr id="6" name="矩形 10"/>
            <p:cNvSpPr/>
            <p:nvPr/>
          </p:nvSpPr>
          <p:spPr>
            <a:xfrm>
              <a:off x="0" y="10228"/>
              <a:ext cx="18576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200" b="1" dirty="0">
                  <a:solidFill>
                    <a:schemeClr val="bg2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Haeupler, Bernhard, et al. "Universal Optimality of Dijkstra via Beyond-Worst-Case Heaps." arxiv preprint arxiv:2311.11793.</a:t>
              </a:r>
              <a:endParaRPr lang="en-US" altLang="zh-CN" sz="1200" b="1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矩形 10"/>
            <p:cNvSpPr/>
            <p:nvPr/>
          </p:nvSpPr>
          <p:spPr>
            <a:xfrm>
              <a:off x="18480" y="10228"/>
              <a:ext cx="720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9" name="组合 31"/>
          <p:cNvGrpSpPr/>
          <p:nvPr/>
        </p:nvGrpSpPr>
        <p:grpSpPr>
          <a:xfrm>
            <a:off x="522922" y="2657283"/>
            <a:ext cx="10749915" cy="1779270"/>
            <a:chOff x="1887176" y="1780605"/>
            <a:chExt cx="8124726" cy="177927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矩形 32"/>
                <p:cNvSpPr/>
                <p:nvPr/>
              </p:nvSpPr>
              <p:spPr>
                <a:xfrm>
                  <a:off x="1909253" y="2185100"/>
                  <a:ext cx="8102649" cy="137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We say that a data structure is a Fibonacci-like priority queue with the working set property if it supports the following operations such that their amortized time complexity for any sequence of operations is as follows: </a:t>
                  </a:r>
                  <a:r>
                    <a:rPr lang="en-US" altLang="zh-CN" sz="1600" dirty="0">
                      <a:solidFill>
                        <a:schemeClr val="accent1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Insert</a:t>
                  </a:r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, </a:t>
                  </a:r>
                  <a:r>
                    <a:rPr lang="en-US" altLang="zh-CN" sz="1600" dirty="0">
                      <a:solidFill>
                        <a:schemeClr val="accent1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FindMin</a:t>
                  </a:r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 and </a:t>
                  </a:r>
                  <a:r>
                    <a:rPr lang="en-US" altLang="zh-CN" sz="1600" dirty="0">
                      <a:solidFill>
                        <a:schemeClr val="accent1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DecreaseKey</a:t>
                  </a:r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 in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𝑂</m:t>
                      </m:r>
                      <m:r>
                        <a:rPr lang="en-US" altLang="zh-CN" sz="1600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altLang="zh-CN" sz="1600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)</m:t>
                      </m:r>
                    </m:oMath>
                  </a14:m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, and </a:t>
                  </a:r>
                  <a:r>
                    <a:rPr lang="en-US" altLang="zh-CN" sz="1600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DeleteMin</a:t>
                  </a:r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 in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𝑂</m:t>
                      </m:r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 + </m:t>
                      </m:r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 |</m:t>
                      </m:r>
                      <m:sSub>
                        <m:sSubPr>
                          <m:ctrlPr>
                            <a:rPr lang="en-US" altLang="zh-CN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|)</m:t>
                      </m:r>
                    </m:oMath>
                  </a14:m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, 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US" altLang="zh-CN" sz="1600" dirty="0">
                      <a:solidFill>
                        <a:schemeClr val="accent1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 </a:t>
                  </a:r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is the working set of the element being extracted.</a:t>
                  </a:r>
                  <a:endPara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  <a:ea typeface="Microsoft YaHei" panose="020B0503020204020204" pitchFamily="34" charset="-122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15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253" y="2185100"/>
                  <a:ext cx="8102649" cy="1374775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矩形 33"/>
            <p:cNvSpPr/>
            <p:nvPr/>
          </p:nvSpPr>
          <p:spPr>
            <a:xfrm>
              <a:off x="1887176" y="1780605"/>
              <a:ext cx="6920103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Definition (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Microsoft YaHei" panose="020B0503020204020204" pitchFamily="34" charset="-122"/>
                  <a:cs typeface="DejaVu Math TeX Gyre" panose="02000503000000000000" charset="0"/>
                  <a:sym typeface="+mn-ea"/>
                </a:rPr>
                <a:t>Fibonacci-like priority queue with the working set property</a:t>
              </a:r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)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1"/>
          <a:srcRect l="18640" t="34961" r="41416" b="34733"/>
          <a:stretch>
            <a:fillRect/>
          </a:stretch>
        </p:blipFill>
        <p:spPr>
          <a:xfrm>
            <a:off x="10594340" y="0"/>
            <a:ext cx="1597660" cy="798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56" y="28603"/>
            <a:ext cx="185293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BD934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Overview</a:t>
            </a:r>
            <a:endParaRPr lang="en-US" altLang="zh-CN" sz="3200" b="1" dirty="0">
              <a:solidFill>
                <a:srgbClr val="BD934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0" y="589280"/>
            <a:ext cx="8321040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494780"/>
            <a:ext cx="12192000" cy="365956"/>
            <a:chOff x="0" y="10228"/>
            <a:chExt cx="19200" cy="576"/>
          </a:xfrm>
        </p:grpSpPr>
        <p:sp>
          <p:nvSpPr>
            <p:cNvPr id="6" name="矩形 10"/>
            <p:cNvSpPr/>
            <p:nvPr/>
          </p:nvSpPr>
          <p:spPr>
            <a:xfrm>
              <a:off x="0" y="10228"/>
              <a:ext cx="18576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200" b="1" dirty="0">
                  <a:solidFill>
                    <a:schemeClr val="bg2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Haeupler, Bernhard, et al. "Universal Optimality of Dijkstra via Beyond-Worst-Case Heaps." arxiv preprint arxiv:2311.11793.</a:t>
              </a:r>
              <a:endParaRPr lang="en-US" altLang="zh-CN" sz="1200" b="1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矩形 10"/>
            <p:cNvSpPr/>
            <p:nvPr/>
          </p:nvSpPr>
          <p:spPr>
            <a:xfrm>
              <a:off x="18480" y="10228"/>
              <a:ext cx="720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5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1975" y="798830"/>
            <a:ext cx="10672445" cy="1482832"/>
            <a:chOff x="1013" y="3558"/>
            <a:chExt cx="16807" cy="2335"/>
          </a:xfrm>
        </p:grpSpPr>
        <p:grpSp>
          <p:nvGrpSpPr>
            <p:cNvPr id="40" name="组合 31"/>
            <p:cNvGrpSpPr/>
            <p:nvPr/>
          </p:nvGrpSpPr>
          <p:grpSpPr>
            <a:xfrm>
              <a:off x="1013" y="3558"/>
              <a:ext cx="16807" cy="2335"/>
              <a:chOff x="1887176" y="1780605"/>
              <a:chExt cx="8066175" cy="148244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矩形 32"/>
                  <p:cNvSpPr/>
                  <p:nvPr/>
                </p:nvSpPr>
                <p:spPr>
                  <a:xfrm>
                    <a:off x="1909253" y="2185100"/>
                    <a:ext cx="8044098" cy="10779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171450" indent="-1714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en-US" altLang="zh-CN" sz="1600" dirty="0">
                        <a:latin typeface="Times New Roman" panose="02020603050405020304" charset="0"/>
                        <a:ea typeface="Microsoft YaHei" panose="020B0503020204020204" pitchFamily="34" charset="-122"/>
                        <a:cs typeface="Times New Roman" panose="02020603050405020304" charset="0"/>
                      </a:rPr>
                      <a:t>Dijkstra’s algorithm implemented using any </a:t>
                    </a:r>
                    <a:r>
                      <a:rPr lang="en-US" altLang="zh-CN" sz="16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charset="0"/>
                        <a:ea typeface="Microsoft YaHei" panose="020B0503020204020204" pitchFamily="34" charset="-122"/>
                        <a:cs typeface="Times New Roman" panose="02020603050405020304" charset="0"/>
                      </a:rPr>
                      <a:t>Fibonacci-like priority queue with the working set property </a:t>
                    </a:r>
                    <a:r>
                      <a:rPr lang="en-US" altLang="zh-CN" sz="1600" dirty="0">
                        <a:latin typeface="Times New Roman" panose="02020603050405020304" charset="0"/>
                        <a:ea typeface="Microsoft YaHei" panose="020B0503020204020204" pitchFamily="34" charset="-122"/>
                        <a:cs typeface="Times New Roman" panose="02020603050405020304" charset="0"/>
                      </a:rPr>
                      <a:t>has time complexity </a:t>
                    </a:r>
                    <a14:m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𝑶</m:t>
                        </m:r>
                        <m:r>
                          <a:rPr lang="en-US" altLang="zh-CN" sz="16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charset="0"/>
                              </a:rPr>
                              <m:t>𝑶𝑷𝑻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 panose="02020603050405020304" charset="0"/>
                              </a:rPr>
                              <m:t>𝑸</m:t>
                            </m:r>
                          </m:sub>
                        </m:sSub>
                        <m:r>
                          <a:rPr lang="en-US" altLang="zh-CN" sz="16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 (</m:t>
                        </m:r>
                        <m:r>
                          <a:rPr lang="en-US" altLang="zh-CN" sz="16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𝑮</m:t>
                        </m:r>
                        <m:r>
                          <a:rPr lang="en-US" altLang="zh-CN" sz="16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)+</m:t>
                        </m:r>
                        <m:r>
                          <a:rPr lang="en-US" altLang="zh-CN" sz="16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𝒎</m:t>
                        </m:r>
                        <m:r>
                          <a:rPr lang="en-US" altLang="zh-CN" sz="16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+</m:t>
                        </m:r>
                        <m:r>
                          <a:rPr lang="en-US" altLang="zh-CN" sz="16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𝒏</m:t>
                        </m:r>
                        <m:r>
                          <a:rPr lang="en-US" altLang="zh-CN" sz="16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charset="0"/>
                          </a:rPr>
                          <m:t>).</m:t>
                        </m:r>
                      </m:oMath>
                    </a14:m>
                    <a:endParaRPr lang="en-US" altLang="zh-CN" sz="1600" b="1" i="1" dirty="0">
                      <a:solidFill>
                        <a:schemeClr val="accent1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Microsoft YaHei" panose="020B0503020204020204" pitchFamily="34" charset="-122"/>
                      <a:cs typeface="Times New Roman" panose="02020603050405020304" charset="0"/>
                    </a:endParaRPr>
                  </a:p>
                  <a:p>
                    <a:pPr marL="171450" indent="-1714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endParaRPr lang="en-US" altLang="zh-CN" sz="1600" b="1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endParaRPr>
                  </a:p>
                </p:txBody>
              </p:sp>
            </mc:Choice>
            <mc:Fallback>
              <p:sp>
                <p:nvSpPr>
                  <p:cNvPr id="41" name="矩形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9253" y="2185100"/>
                    <a:ext cx="8044098" cy="1077945"/>
                  </a:xfrm>
                  <a:prstGeom prst="rect">
                    <a:avLst/>
                  </a:prstGeom>
                  <a:blipFill rotWithShape="1">
                    <a:blip r:embed="rId2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矩形 33"/>
              <p:cNvSpPr/>
              <p:nvPr/>
            </p:nvSpPr>
            <p:spPr>
              <a:xfrm>
                <a:off x="1887176" y="1780605"/>
                <a:ext cx="11804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l"/>
                <a:r>
                  <a:rPr lang="en-US" altLang="zh-CN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Theorem 3.1</a:t>
                </a:r>
                <a:endPara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cxnSp>
          <p:nvCxnSpPr>
            <p:cNvPr id="2" name="Straight Connector 1"/>
            <p:cNvCxnSpPr/>
            <p:nvPr/>
          </p:nvCxnSpPr>
          <p:spPr>
            <a:xfrm>
              <a:off x="7217" y="4779"/>
              <a:ext cx="8133" cy="0"/>
            </a:xfrm>
            <a:prstGeom prst="line">
              <a:avLst/>
            </a:prstGeom>
            <a:ln w="28575" cmpd="sng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 Box 2"/>
            <p:cNvSpPr txBox="1"/>
            <p:nvPr/>
          </p:nvSpPr>
          <p:spPr>
            <a:xfrm>
              <a:off x="9768" y="4795"/>
              <a:ext cx="271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data structure</a:t>
              </a:r>
              <a:endParaRPr lang="en-US" b="1"/>
            </a:p>
          </p:txBody>
        </p:sp>
      </p:grpSp>
      <p:grpSp>
        <p:nvGrpSpPr>
          <p:cNvPr id="10" name="组合 31"/>
          <p:cNvGrpSpPr/>
          <p:nvPr/>
        </p:nvGrpSpPr>
        <p:grpSpPr>
          <a:xfrm>
            <a:off x="591185" y="2281555"/>
            <a:ext cx="11676380" cy="3766185"/>
            <a:chOff x="1887176" y="1501205"/>
            <a:chExt cx="8824943" cy="376618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矩形 32"/>
                <p:cNvSpPr/>
                <p:nvPr/>
              </p:nvSpPr>
              <p:spPr>
                <a:xfrm>
                  <a:off x="1909253" y="2185100"/>
                  <a:ext cx="8802866" cy="30822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charset="0"/>
                    <a:buChar char="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𝑂𝑃𝑇</m:t>
                          </m:r>
                        </m:e>
                        <m:sub>
                          <m:r>
                            <a:rPr lang="en-US" altLang="zh-CN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𝑄</m:t>
                          </m:r>
                        </m:sub>
                      </m:sSub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𝐺</m:t>
                      </m:r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𝛺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𝐿𝑖𝑛𝑒𝑎𝑟𝑖𝑧𝑎𝑡𝑖𝑜𝑛𝑠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𝐺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)))</m:t>
                      </m:r>
                    </m:oMath>
                  </a14:m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ejaVu Math TeX Gyre" panose="02000503000000000000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                                                  [</a:t>
                  </a:r>
                  <a:r>
                    <a:rPr lang="en-US" altLang="zh-CN" sz="1600" dirty="0">
                      <a:solidFill>
                        <a:schemeClr val="accent1">
                          <a:lumMod val="75000"/>
                        </a:schemeClr>
                      </a:solidFill>
                      <a:latin typeface="DejaVu Math TeX Gyre" panose="02000503000000000000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Shannon’s source coding theorem</a:t>
                  </a:r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ejaVu Math TeX Gyre" panose="02000503000000000000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]</a:t>
                  </a:r>
                  <a:endPara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ejaVu Math TeX Gyre" panose="02000503000000000000" charset="0"/>
                    <a:ea typeface="Microsoft YaHei" panose="020B0503020204020204" pitchFamily="34" charset="-122"/>
                    <a:cs typeface="DejaVu Math TeX Gyre" panose="02000503000000000000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charset="0"/>
                    <a:buChar char=""/>
                  </a:pPr>
                  <a14:m>
                    <m:oMath xmlns:m="http://schemas.openxmlformats.org/officeDocument/2006/math"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𝐿𝑖𝑛𝑒𝑎𝑟𝑖𝑧𝑎𝑡𝑖𝑜𝑛𝑠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𝐺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))≥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𝐿𝑖𝑛𝑒𝑎𝑟𝑖𝑧𝑎𝑡𝑖𝑜𝑛𝑠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𝑇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))=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𝛺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𝑖</m:t>
                          </m:r>
                          <m: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  <m:t>=</m:t>
                          </m:r>
                          <m: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DejaVu Math TeX Gyre" panose="02000503000000000000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DejaVu Math TeX Gyre" panose="02000503000000000000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  <m:t>|</m:t>
                          </m:r>
                          <m: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𝑙𝑔</m:t>
                          </m:r>
                          <m: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DejaVu Math TeX Gyre" panose="02000503000000000000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DejaVu Math TeX Gyre" panose="02000503000000000000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|)</m:t>
                      </m:r>
                    </m:oMath>
                  </a14:m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ejaVu Math TeX Gyre" panose="02000503000000000000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   [</a:t>
                  </a:r>
                  <a:r>
                    <a:rPr lang="en-US" altLang="zh-CN" sz="1600" dirty="0">
                      <a:solidFill>
                        <a:schemeClr val="accent1">
                          <a:lumMod val="75000"/>
                        </a:schemeClr>
                      </a:solidFill>
                      <a:latin typeface="DejaVu Math TeX Gyre" panose="02000503000000000000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Barriers and Barrier sequences</a:t>
                  </a:r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ejaVu Math TeX Gyre" panose="02000503000000000000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]</a:t>
                  </a:r>
                  <a:endPara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ejaVu Math TeX Gyre" panose="02000503000000000000" charset="0"/>
                    <a:ea typeface="Microsoft YaHei" panose="020B0503020204020204" pitchFamily="34" charset="-122"/>
                    <a:cs typeface="DejaVu Math TeX Gyre" panose="02000503000000000000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charset="0"/>
                    <a:buChar char=""/>
                  </a:pPr>
                  <a14:m>
                    <m:oMath xmlns:m="http://schemas.openxmlformats.org/officeDocument/2006/math"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𝐿𝑖𝑛𝑒𝑎𝑟𝑖𝑧𝑎𝑡𝑖𝑜𝑛𝑠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𝐺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))≥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𝐿𝑖𝑛𝑒𝑎𝑟𝑖𝑧𝑎𝑡𝑖𝑜𝑛𝑠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  <m:t>𝑒𝑥𝑝𝑙𝑜𝑟𝑒</m:t>
                          </m:r>
                        </m:sub>
                        <m:sup>
                          <m: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  <m:t>𝐺</m:t>
                          </m:r>
                          <m: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  <m:t>,</m:t>
                          </m:r>
                          <m: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  <m:t>𝑤</m:t>
                          </m:r>
                        </m:sup>
                      </m:sSubSup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))=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𝛺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(ℇ(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𝐶</m:t>
                      </m:r>
                      <m:r>
                        <a:rPr lang="en-US" altLang="zh-CN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))</m:t>
                      </m:r>
                    </m:oMath>
                  </a14:m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ejaVu Math TeX Gyre" panose="02000503000000000000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           [</a:t>
                  </a:r>
                  <a:r>
                    <a:rPr lang="en-US" altLang="zh-CN" sz="1600" dirty="0">
                      <a:solidFill>
                        <a:schemeClr val="accent1">
                          <a:lumMod val="75000"/>
                        </a:schemeClr>
                      </a:solidFill>
                      <a:latin typeface="DejaVu Math TeX Gyre" panose="02000503000000000000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Intersecting coloring, energy</a:t>
                  </a:r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ejaVu Math TeX Gyre" panose="02000503000000000000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]</a:t>
                  </a:r>
                  <a:endPara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ejaVu Math TeX Gyre" panose="02000503000000000000" charset="0"/>
                    <a:ea typeface="Microsoft YaHei" panose="020B0503020204020204" pitchFamily="34" charset="-122"/>
                    <a:cs typeface="DejaVu Math TeX Gyre" panose="02000503000000000000" charset="0"/>
                  </a:endParaRPr>
                </a:p>
                <a:p>
                  <a:pPr indent="0">
                    <a:lnSpc>
                      <a:spcPct val="150000"/>
                    </a:lnSpc>
                    <a:buFont typeface="Wingdings" panose="05000000000000000000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𝑶𝑷𝑻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DejaVu Math TeX Gyre" panose="02000503000000000000" charset="0"/>
                              </a:rPr>
                              <m:t>𝑸</m:t>
                            </m:r>
                          </m:sub>
                        </m:sSub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𝑮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)=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𝜴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(ℇ(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𝑪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))</m:t>
                        </m:r>
                      </m:oMath>
                    </m:oMathPara>
                  </a14:m>
                  <a:endParaRPr lang="en-US" altLang="zh-CN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ejaVu Math TeX Gyre" panose="02000503000000000000" charset="0"/>
                    <a:ea typeface="Microsoft YaHei" panose="020B0503020204020204" pitchFamily="34" charset="-122"/>
                    <a:cs typeface="DejaVu Math TeX Gyre" panose="02000503000000000000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charset="0"/>
                    <a:buChar char=""/>
                  </a:pPr>
                  <a:endParaRPr lang="en-US" altLang="zh-CN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ejaVu Math TeX Gyre" panose="02000503000000000000" charset="0"/>
                    <a:ea typeface="Microsoft YaHei" panose="020B0503020204020204" pitchFamily="34" charset="-122"/>
                    <a:cs typeface="DejaVu Math TeX Gyre" panose="02000503000000000000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charset="0"/>
                    <a:buChar char=""/>
                  </a:pPr>
                  <a14:m>
                    <m:oMath xmlns:m="http://schemas.openxmlformats.org/officeDocument/2006/math"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ℇ(</m:t>
                      </m:r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𝑪</m:t>
                      </m:r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)≥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𝒗</m:t>
                          </m:r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∈</m:t>
                          </m:r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𝑽</m:t>
                          </m:r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𝑮</m:t>
                          </m:r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CN" sz="1600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𝒍𝒈</m:t>
                          </m:r>
                          <m: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1600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DejaVu Math TeX Gyre" panose="02000503000000000000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DejaVu Math TeX Gyre" panose="02000503000000000000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CN" sz="16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|</m:t>
                          </m:r>
                        </m:e>
                      </m:nary>
                    </m:oMath>
                  </a14:m>
                  <a:endPara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ejaVu Math TeX Gyre" panose="02000503000000000000" charset="0"/>
                    <a:ea typeface="Microsoft YaHei" panose="020B0503020204020204" pitchFamily="34" charset="-122"/>
                    <a:cs typeface="DejaVu Math TeX Gyre" panose="02000503000000000000" charset="0"/>
                  </a:endParaRPr>
                </a:p>
                <a:p>
                  <a:pPr indent="0" algn="ctr">
                    <a:lnSpc>
                      <a:spcPct val="150000"/>
                    </a:lnSpc>
                    <a:buFont typeface="Wingdings" panose="05000000000000000000" charset="0"/>
                    <a:buNone/>
                  </a:pPr>
                  <a:r>
                    <a:rPr lang="en-US" altLang="zh-CN" sz="1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ejaVu Math TeX Gyre" panose="02000503000000000000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amortized complexity of </a:t>
                  </a:r>
                  <a:r>
                    <a:rPr lang="en-US" altLang="zh-CN" sz="1600" b="1" dirty="0">
                      <a:solidFill>
                        <a:schemeClr val="accent1"/>
                      </a:solidFill>
                      <a:latin typeface="DejaVu Math TeX Gyre" panose="02000503000000000000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DeleteMin operations</a:t>
                  </a:r>
                  <a:r>
                    <a:rPr lang="en-US" altLang="zh-CN" sz="1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ejaVu Math TeX Gyre" panose="02000503000000000000" charset="0"/>
                      <a:ea typeface="Microsoft YaHei" panose="020B0503020204020204" pitchFamily="34" charset="-122"/>
                      <a:cs typeface="DejaVu Math TeX Gyre" panose="02000503000000000000" charset="0"/>
                    </a:rPr>
                    <a:t> is upper bound by </a:t>
                  </a:r>
                  <a14:m>
                    <m:oMath xmlns:m="http://schemas.openxmlformats.org/officeDocument/2006/math"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𝜪</m:t>
                      </m:r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𝒏</m:t>
                      </m:r>
                      <m:r>
                        <a:rPr lang="en-US" altLang="zh-CN" sz="16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6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𝑶𝑷𝑻</m:t>
                          </m:r>
                        </m:e>
                        <m:sub>
                          <m:r>
                            <a:rPr lang="en-US" altLang="zh-CN" sz="16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𝑸</m:t>
                          </m:r>
                        </m:sub>
                      </m:sSub>
                      <m:r>
                        <a:rPr lang="en-US" altLang="zh-CN" sz="16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𝑮</m:t>
                      </m:r>
                      <m:r>
                        <a:rPr lang="en-US" altLang="zh-CN" sz="16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))</m:t>
                      </m:r>
                    </m:oMath>
                  </a14:m>
                  <a:endParaRPr lang="en-US" altLang="zh-CN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ejaVu Math TeX Gyre" panose="02000503000000000000" charset="0"/>
                    <a:ea typeface="Microsoft YaHei" panose="020B0503020204020204" pitchFamily="34" charset="-122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1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253" y="2185100"/>
                  <a:ext cx="8802866" cy="3082290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矩形 33"/>
            <p:cNvSpPr/>
            <p:nvPr/>
          </p:nvSpPr>
          <p:spPr>
            <a:xfrm>
              <a:off x="1887176" y="1501205"/>
              <a:ext cx="1402834" cy="553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lnSpc>
                  <a:spcPct val="150000"/>
                </a:lnSpc>
              </a:pPr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Sketch of Proof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1"/>
          <a:srcRect l="18640" t="34961" r="41416" b="34733"/>
          <a:stretch>
            <a:fillRect/>
          </a:stretch>
        </p:blipFill>
        <p:spPr>
          <a:xfrm>
            <a:off x="10594340" y="0"/>
            <a:ext cx="1597660" cy="798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56" y="28603"/>
            <a:ext cx="32912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BD934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First lower bound</a:t>
            </a:r>
            <a:endParaRPr lang="en-US" altLang="zh-CN" sz="3200" b="1" dirty="0">
              <a:solidFill>
                <a:srgbClr val="BD934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0" y="589280"/>
            <a:ext cx="8321040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494780"/>
            <a:ext cx="12192000" cy="365956"/>
            <a:chOff x="0" y="10228"/>
            <a:chExt cx="19200" cy="576"/>
          </a:xfrm>
        </p:grpSpPr>
        <p:sp>
          <p:nvSpPr>
            <p:cNvPr id="6" name="矩形 10"/>
            <p:cNvSpPr/>
            <p:nvPr/>
          </p:nvSpPr>
          <p:spPr>
            <a:xfrm>
              <a:off x="0" y="10228"/>
              <a:ext cx="18576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200" b="1" dirty="0">
                  <a:solidFill>
                    <a:schemeClr val="bg2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https://www.geeksforgeeks.org/dijkstras-shortest-path-algorithm-greedy-algo-7/</a:t>
              </a:r>
              <a:endParaRPr lang="en-US" altLang="zh-CN" sz="1200" b="1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矩形 10"/>
            <p:cNvSpPr/>
            <p:nvPr/>
          </p:nvSpPr>
          <p:spPr>
            <a:xfrm>
              <a:off x="18480" y="10228"/>
              <a:ext cx="720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6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40" name="组合 31"/>
          <p:cNvGrpSpPr/>
          <p:nvPr/>
        </p:nvGrpSpPr>
        <p:grpSpPr>
          <a:xfrm>
            <a:off x="485775" y="918210"/>
            <a:ext cx="9535161" cy="1477645"/>
            <a:chOff x="1887176" y="1780605"/>
            <a:chExt cx="7206622" cy="14776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矩形 32"/>
                <p:cNvSpPr/>
                <p:nvPr/>
              </p:nvSpPr>
              <p:spPr>
                <a:xfrm>
                  <a:off x="1909253" y="2185100"/>
                  <a:ext cx="7184545" cy="10731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For any directed or undirected graph 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𝐺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, any (even randomized) algorithm for the distance ordering problem needs 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𝛺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𝑙𝑜𝑔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⁡(</m:t>
                      </m:r>
                      <m:r>
                        <a:rPr lang="en-US" altLang="zh-CN" sz="1600" i="1" dirty="0" err="1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𝐿𝑖𝑛𝑒𝑎𝑟𝑖𝑧𝑎𝑡𝑖𝑜𝑛𝑠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𝐺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))) 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comparison queries in expectation for some weights, i.e.,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charset="0"/>
                            </a:rPr>
                            <m:t>𝑂𝑃𝑇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charset="0"/>
                            </a:rPr>
                            <m:t>𝑄</m:t>
                          </m:r>
                        </m:sub>
                      </m:sSub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𝐺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) = 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𝛺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𝑙𝑜𝑔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⁡(</m:t>
                      </m:r>
                      <m:r>
                        <a:rPr lang="en-US" altLang="zh-CN" sz="1600" i="1" dirty="0" err="1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𝐿𝑖𝑛𝑒𝑎𝑟𝑖𝑧𝑎𝑡𝑖𝑜𝑛𝑠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𝐺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))).</m:t>
                      </m:r>
                    </m:oMath>
                  </a14:m>
                  <a:endParaRPr lang="en-US" altLang="zh-CN" sz="1600" b="1" dirty="0">
                    <a:latin typeface="Times New Roman" panose="02020603050405020304" charset="0"/>
                    <a:ea typeface="Microsoft YaHei" panose="020B0503020204020204" pitchFamily="34" charset="-122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41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253" y="2185100"/>
                  <a:ext cx="7184545" cy="1073150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矩形 33"/>
            <p:cNvSpPr/>
            <p:nvPr/>
          </p:nvSpPr>
          <p:spPr>
            <a:xfrm>
              <a:off x="1887176" y="1780605"/>
              <a:ext cx="10651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Lemma 3.3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16" name="组合 31"/>
          <p:cNvGrpSpPr/>
          <p:nvPr/>
        </p:nvGrpSpPr>
        <p:grpSpPr>
          <a:xfrm>
            <a:off x="485775" y="2559050"/>
            <a:ext cx="9535161" cy="1455420"/>
            <a:chOff x="1887176" y="1780605"/>
            <a:chExt cx="7206622" cy="14554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矩形 32"/>
                <p:cNvSpPr/>
                <p:nvPr/>
              </p:nvSpPr>
              <p:spPr>
                <a:xfrm>
                  <a:off x="1909253" y="2185100"/>
                  <a:ext cx="7184545" cy="10509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600" b="1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for any free </a:t>
                  </a:r>
                  <a14:m>
                    <m:oMath xmlns:m="http://schemas.openxmlformats.org/officeDocument/2006/math">
                      <m:r>
                        <a:rPr lang="en-US" altLang="zh-CN" sz="1600" b="1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𝑻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: a complete linear order of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𝑉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𝑇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)</m:t>
                      </m:r>
                    </m:oMath>
                  </a14:m>
                  <a:endParaRPr lang="en-US" altLang="zh-CN" sz="1600" i="1" dirty="0">
                    <a:latin typeface="DejaVu Math TeX Gyre" panose="02000503000000000000" charset="0"/>
                    <a:ea typeface="Microsoft YaHei" panose="020B0503020204020204" pitchFamily="34" charset="-122"/>
                    <a:cs typeface="DejaVu Math TeX Gyre" panose="02000503000000000000" charset="0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600" b="1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for a graph </a:t>
                  </a:r>
                  <a14:m>
                    <m:oMath xmlns:m="http://schemas.openxmlformats.org/officeDocument/2006/math">
                      <m:r>
                        <a:rPr lang="en-US" altLang="zh-CN" sz="1600" b="1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𝑮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: a spanning tree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𝑇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, a linearization of T</a:t>
                  </a:r>
                  <a:endParaRPr lang="en-US" altLang="zh-CN" sz="1600" dirty="0">
                    <a:latin typeface="Times New Roman" panose="02020603050405020304" charset="0"/>
                    <a:ea typeface="Microsoft YaHei" panose="020B0503020204020204" pitchFamily="34" charset="-122"/>
                    <a:cs typeface="Times New Roman" panose="02020603050405020304" charset="0"/>
                  </a:endParaRPr>
                </a:p>
                <a:p>
                  <a:pPr indent="0">
                    <a:lnSpc>
                      <a:spcPct val="130000"/>
                    </a:lnSpc>
                    <a:buFont typeface="Arial" panose="020B0604020202020204" pitchFamily="34" charset="0"/>
                    <a:buNone/>
                  </a:pPr>
                  <a14:m>
                    <m:oMath xmlns:m="http://schemas.openxmlformats.org/officeDocument/2006/math">
                      <m:r>
                        <a:rPr lang="en-US" altLang="zh-CN" sz="1600" b="1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𝑳𝒊𝒏𝒆𝒂𝒓𝒊𝒛𝒂𝒕𝒊𝒐𝒏𝒔</m:t>
                      </m:r>
                      <m:r>
                        <a:rPr lang="en-US" altLang="zh-CN" sz="1600" b="1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sz="1600" b="1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𝑮</m:t>
                      </m:r>
                      <m:r>
                        <a:rPr lang="en-US" altLang="zh-CN" sz="1600" b="1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)</m:t>
                      </m:r>
                    </m:oMath>
                  </a14:m>
                  <a:r>
                    <a:rPr lang="en-US" altLang="zh-CN" sz="1600" dirty="0">
                      <a:solidFill>
                        <a:schemeClr val="accent1"/>
                      </a:solidFill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: the number of different linearizations of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DejaVu Math TeX Gyre" panose="02000503000000000000" charset="0"/>
                        </a:rPr>
                        <m:t>𝐺</m:t>
                      </m:r>
                    </m:oMath>
                  </a14:m>
                  <a:r>
                    <a:rPr lang="en-US" altLang="zh-CN" sz="1600" dirty="0">
                      <a:solidFill>
                        <a:schemeClr val="accent1"/>
                      </a:solidFill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 </a:t>
                  </a:r>
                  <a:endParaRPr lang="en-US" altLang="zh-CN" sz="1600" dirty="0">
                    <a:solidFill>
                      <a:schemeClr val="accent1"/>
                    </a:solidFill>
                    <a:latin typeface="Times New Roman" panose="02020603050405020304" charset="0"/>
                    <a:ea typeface="Microsoft YaHei" panose="020B0503020204020204" pitchFamily="34" charset="-122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7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253" y="2185100"/>
                  <a:ext cx="7184545" cy="1050925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矩形 33"/>
            <p:cNvSpPr/>
            <p:nvPr/>
          </p:nvSpPr>
          <p:spPr>
            <a:xfrm>
              <a:off x="1887176" y="1780605"/>
              <a:ext cx="217984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Definition: Linearization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19" name="Picture 18" descr="2024-11-25_18-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" y="4359275"/>
            <a:ext cx="3451860" cy="1726565"/>
          </a:xfrm>
          <a:prstGeom prst="rect">
            <a:avLst/>
          </a:prstGeom>
        </p:spPr>
      </p:pic>
      <p:pic>
        <p:nvPicPr>
          <p:cNvPr id="20" name="Picture 19" descr="2024-11-25_18-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635" y="4320540"/>
            <a:ext cx="3527425" cy="1803400"/>
          </a:xfrm>
          <a:prstGeom prst="rect">
            <a:avLst/>
          </a:prstGeom>
        </p:spPr>
      </p:pic>
      <p:graphicFrame>
        <p:nvGraphicFramePr>
          <p:cNvPr id="22" name="Table 21"/>
          <p:cNvGraphicFramePr/>
          <p:nvPr/>
        </p:nvGraphicFramePr>
        <p:xfrm>
          <a:off x="7991475" y="3357245"/>
          <a:ext cx="211455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845"/>
                <a:gridCol w="1449705"/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Vertex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Distance from Source</a:t>
                      </a:r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0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0</a:t>
                      </a:r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1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4</a:t>
                      </a:r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7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8</a:t>
                      </a:r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6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9</a:t>
                      </a:r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5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11</a:t>
                      </a:r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2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12</a:t>
                      </a:r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8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14</a:t>
                      </a:r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3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19</a:t>
                      </a:r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4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21</a:t>
                      </a:r>
                      <a:endParaRPr lang="en-US" sz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ectangles 22"/>
          <p:cNvSpPr/>
          <p:nvPr/>
        </p:nvSpPr>
        <p:spPr>
          <a:xfrm>
            <a:off x="8096885" y="3710305"/>
            <a:ext cx="457835" cy="26416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1"/>
          <a:srcRect l="18640" t="34961" r="41416" b="34733"/>
          <a:stretch>
            <a:fillRect/>
          </a:stretch>
        </p:blipFill>
        <p:spPr>
          <a:xfrm>
            <a:off x="10594340" y="0"/>
            <a:ext cx="1597660" cy="798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56" y="28603"/>
            <a:ext cx="32912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BD934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First lower bound</a:t>
            </a:r>
            <a:endParaRPr lang="en-US" altLang="zh-CN" sz="3200" b="1" dirty="0">
              <a:solidFill>
                <a:srgbClr val="BD934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0" y="589280"/>
            <a:ext cx="8321040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494780"/>
            <a:ext cx="12192000" cy="365956"/>
            <a:chOff x="0" y="10228"/>
            <a:chExt cx="19200" cy="576"/>
          </a:xfrm>
        </p:grpSpPr>
        <p:sp>
          <p:nvSpPr>
            <p:cNvPr id="6" name="矩形 10"/>
            <p:cNvSpPr/>
            <p:nvPr/>
          </p:nvSpPr>
          <p:spPr>
            <a:xfrm>
              <a:off x="0" y="10228"/>
              <a:ext cx="18576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200" b="1" dirty="0">
                  <a:solidFill>
                    <a:schemeClr val="bg2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https://www.geeksforgeeks.org/dijkstras-shortest-path-algorithm-greedy-algo-7/</a:t>
              </a:r>
              <a:endParaRPr lang="en-US" altLang="zh-CN" sz="1200" b="1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矩形 10"/>
            <p:cNvSpPr/>
            <p:nvPr/>
          </p:nvSpPr>
          <p:spPr>
            <a:xfrm>
              <a:off x="18480" y="10228"/>
              <a:ext cx="720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7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40" name="组合 31"/>
          <p:cNvGrpSpPr/>
          <p:nvPr/>
        </p:nvGrpSpPr>
        <p:grpSpPr>
          <a:xfrm>
            <a:off x="485775" y="918210"/>
            <a:ext cx="9535161" cy="1477645"/>
            <a:chOff x="1887176" y="1780605"/>
            <a:chExt cx="7206622" cy="14776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矩形 32"/>
                <p:cNvSpPr/>
                <p:nvPr/>
              </p:nvSpPr>
              <p:spPr>
                <a:xfrm>
                  <a:off x="1909253" y="2185100"/>
                  <a:ext cx="7184545" cy="10731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For any directed or undirected graph 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𝐺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, any (even randomized) algorithm for the distance ordering problem needs 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𝛺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𝑙𝑜𝑔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⁡(</m:t>
                      </m:r>
                      <m:r>
                        <a:rPr lang="en-US" altLang="zh-CN" sz="1600" i="1" dirty="0" err="1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𝐿𝑖𝑛𝑒𝑎𝑟𝑖𝑧𝑎𝑡𝑖𝑜𝑛𝑠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𝐺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))) 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comparison queries in expectation for some weights, i.e.,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charset="0"/>
                            </a:rPr>
                            <m:t>𝑂𝑃𝑇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charset="0"/>
                            </a:rPr>
                            <m:t>𝑄</m:t>
                          </m:r>
                        </m:sub>
                      </m:sSub>
                      <m:r>
                        <a:rPr lang="en-US" altLang="zh-CN" sz="1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1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𝐺</m:t>
                      </m:r>
                      <m:r>
                        <a:rPr lang="en-US" altLang="zh-CN" sz="1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)=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𝛺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𝑙𝑜𝑔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⁡(</m:t>
                      </m:r>
                      <m:r>
                        <a:rPr lang="en-US" altLang="zh-CN" sz="1600" i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𝐿𝑖𝑛𝑒𝑎𝑟𝑖𝑧𝑎𝑡𝑖𝑜𝑛𝑠</m:t>
                      </m:r>
                      <m:r>
                        <a:rPr lang="en-US" altLang="zh-CN" sz="1600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𝐺</m:t>
                      </m:r>
                      <m:r>
                        <a:rPr lang="en-US" altLang="zh-CN" sz="1600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))).</m:t>
                      </m:r>
                    </m:oMath>
                  </a14:m>
                  <a:endParaRPr lang="en-US" altLang="zh-CN" sz="1600" b="1" dirty="0">
                    <a:latin typeface="Times New Roman" panose="02020603050405020304" charset="0"/>
                    <a:ea typeface="Microsoft YaHei" panose="020B0503020204020204" pitchFamily="34" charset="-122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41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253" y="2185100"/>
                  <a:ext cx="7184545" cy="1073150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矩形 33"/>
            <p:cNvSpPr/>
            <p:nvPr/>
          </p:nvSpPr>
          <p:spPr>
            <a:xfrm>
              <a:off x="1887176" y="1780605"/>
              <a:ext cx="10651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Lemma 3.3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2" name="组合 31"/>
          <p:cNvGrpSpPr/>
          <p:nvPr/>
        </p:nvGrpSpPr>
        <p:grpSpPr>
          <a:xfrm>
            <a:off x="485775" y="2536825"/>
            <a:ext cx="9535161" cy="1135380"/>
            <a:chOff x="1887176" y="1780605"/>
            <a:chExt cx="7206622" cy="113538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矩形 32"/>
                <p:cNvSpPr/>
                <p:nvPr/>
              </p:nvSpPr>
              <p:spPr>
                <a:xfrm>
                  <a:off x="1909253" y="2185100"/>
                  <a:ext cx="7184545" cy="730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600" dirty="0" err="1">
                      <a:latin typeface="Cambria Math" panose="02040503050406030204" pitchFamily="18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hypothesis space:  </a:t>
                  </a:r>
                  <a14:m>
                    <m:oMath xmlns:m="http://schemas.openxmlformats.org/officeDocument/2006/math">
                      <m:r>
                        <a:rPr lang="en-US" altLang="zh-CN" sz="1600" i="1" dirty="0" err="1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𝐿𝑖𝑛𝑒𝑎𝑟𝑖𝑧𝑎𝑡𝑖𝑜𝑛𝑠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𝐺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charset="0"/>
                        </a:rPr>
                        <m:t>)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 </a:t>
                  </a:r>
                  <a:endParaRPr lang="en-US" altLang="zh-CN" sz="1600" dirty="0">
                    <a:latin typeface="Times New Roman" panose="02020603050405020304" charset="0"/>
                    <a:ea typeface="Microsoft YaHei" panose="020B0503020204020204" pitchFamily="34" charset="-122"/>
                    <a:cs typeface="Times New Roman" panose="02020603050405020304" charset="0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600" dirty="0">
                      <a:solidFill>
                        <a:srgbClr val="0070C0"/>
                      </a:solidFill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the execution of Dijkstra’s algorithm can be seen as a process of eliminating the false option</a:t>
                  </a:r>
                  <a:r>
                    <a:rPr lang="en-US" altLang="zh-CN" sz="1600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. </a:t>
                  </a:r>
                  <a:r>
                    <a:rPr lang="en-US" altLang="zh-CN" sz="1600" b="1" dirty="0"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rPr>
                    <a:t> </a:t>
                  </a:r>
                  <a:endParaRPr lang="en-US" altLang="zh-CN" sz="1600" b="1" dirty="0">
                    <a:latin typeface="Times New Roman" panose="02020603050405020304" charset="0"/>
                    <a:ea typeface="Microsoft YaHei" panose="020B0503020204020204" pitchFamily="34" charset="-122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253" y="2185100"/>
                  <a:ext cx="7184545" cy="730885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矩形 33"/>
            <p:cNvSpPr/>
            <p:nvPr/>
          </p:nvSpPr>
          <p:spPr>
            <a:xfrm>
              <a:off x="1887176" y="1780605"/>
              <a:ext cx="4982148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Single Source Shortest Path &amp; Distance Ordering Problem 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13" name="Picture 12" descr="2024-11-25_18-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35" y="3789045"/>
            <a:ext cx="3451860" cy="1726565"/>
          </a:xfrm>
          <a:prstGeom prst="rect">
            <a:avLst/>
          </a:prstGeom>
        </p:spPr>
      </p:pic>
      <p:pic>
        <p:nvPicPr>
          <p:cNvPr id="14" name="Picture 13" descr="2024-11-25_18-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600" y="3750310"/>
            <a:ext cx="3527425" cy="1803400"/>
          </a:xfrm>
          <a:prstGeom prst="rect">
            <a:avLst/>
          </a:prstGeom>
        </p:spPr>
      </p:pic>
      <p:graphicFrame>
        <p:nvGraphicFramePr>
          <p:cNvPr id="15" name="Table 14"/>
          <p:cNvGraphicFramePr/>
          <p:nvPr/>
        </p:nvGraphicFramePr>
        <p:xfrm>
          <a:off x="8928735" y="3275965"/>
          <a:ext cx="211455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845"/>
                <a:gridCol w="1449705"/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Vertex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Distance from Source</a:t>
                      </a:r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0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0</a:t>
                      </a:r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1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4</a:t>
                      </a:r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7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8</a:t>
                      </a:r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6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9</a:t>
                      </a:r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5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11</a:t>
                      </a:r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2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12</a:t>
                      </a:r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8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14</a:t>
                      </a:r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3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19</a:t>
                      </a:r>
                      <a:endParaRPr 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4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/>
                        <a:t>21</a:t>
                      </a:r>
                      <a:endParaRPr lang="en-US" sz="12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1"/>
          <a:srcRect l="18640" t="34961" r="41416" b="34733"/>
          <a:stretch>
            <a:fillRect/>
          </a:stretch>
        </p:blipFill>
        <p:spPr>
          <a:xfrm>
            <a:off x="10594340" y="0"/>
            <a:ext cx="1597660" cy="798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75" y="28575"/>
            <a:ext cx="584962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BD934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Entropy &amp; Comparison Queries</a:t>
            </a:r>
            <a:endParaRPr lang="en-US" altLang="zh-CN" sz="3200" b="1" dirty="0">
              <a:solidFill>
                <a:srgbClr val="BD934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9"/>
          <p:cNvSpPr/>
          <p:nvPr/>
        </p:nvSpPr>
        <p:spPr>
          <a:xfrm>
            <a:off x="0" y="589280"/>
            <a:ext cx="8321040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494780"/>
            <a:ext cx="12192000" cy="365956"/>
            <a:chOff x="0" y="10228"/>
            <a:chExt cx="19200" cy="576"/>
          </a:xfrm>
        </p:grpSpPr>
        <p:sp>
          <p:nvSpPr>
            <p:cNvPr id="6" name="矩形 10"/>
            <p:cNvSpPr/>
            <p:nvPr/>
          </p:nvSpPr>
          <p:spPr>
            <a:xfrm>
              <a:off x="0" y="10228"/>
              <a:ext cx="18576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200" b="1" dirty="0">
                  <a:solidFill>
                    <a:schemeClr val="bg2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Haeupler, Bernhard, et al. "Universal Optimality of Dijkstra via Beyond-Worst-Case Heaps." arxiv preprint arxiv:2311.11793.</a:t>
              </a:r>
              <a:endParaRPr lang="en-US" altLang="zh-CN" sz="1200" b="1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矩形 10"/>
            <p:cNvSpPr/>
            <p:nvPr/>
          </p:nvSpPr>
          <p:spPr>
            <a:xfrm>
              <a:off x="18480" y="10228"/>
              <a:ext cx="720" cy="576"/>
            </a:xfrm>
            <a:prstGeom prst="rect">
              <a:avLst/>
            </a:prstGeom>
            <a:solidFill>
              <a:srgbClr val="8C4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8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90805" y="2388049"/>
            <a:ext cx="11059795" cy="3812013"/>
            <a:chOff x="1784" y="3597"/>
            <a:chExt cx="17224" cy="6651"/>
          </a:xfrm>
        </p:grpSpPr>
        <p:grpSp>
          <p:nvGrpSpPr>
            <p:cNvPr id="62" name="Group 61"/>
            <p:cNvGrpSpPr/>
            <p:nvPr/>
          </p:nvGrpSpPr>
          <p:grpSpPr>
            <a:xfrm>
              <a:off x="3963" y="3597"/>
              <a:ext cx="15045" cy="6651"/>
              <a:chOff x="3712" y="3388"/>
              <a:chExt cx="15045" cy="665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10154" y="3388"/>
                    <a:ext cx="1834" cy="677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𝒂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&lt;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𝐛</m:t>
                          </m:r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>
              <p:sp>
                <p:nvSpPr>
                  <p:cNvPr id="8" name="Rounded 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4" y="3388"/>
                    <a:ext cx="1834" cy="677"/>
                  </a:xfrm>
                  <a:prstGeom prst="roundRect">
                    <a:avLst/>
                  </a:prstGeom>
                  <a:blipFill rotWithShape="1">
                    <a:blip r:embed="rId2"/>
                  </a:blip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Rectangles 15"/>
                  <p:cNvSpPr/>
                  <p:nvPr/>
                </p:nvSpPr>
                <p:spPr>
                  <a:xfrm>
                    <a:off x="6634" y="4550"/>
                    <a:ext cx="3520" cy="718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𝒂𝒃𝒄</m:t>
                              </m:r>
                            </m:sub>
                          </m:sSub>
                          <m:r>
                            <a:rPr lang="en-US" altLang="zh-CN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𝒂𝒄𝒃</m:t>
                              </m:r>
                            </m:sub>
                          </m:sSub>
                          <m:r>
                            <a:rPr lang="en-US" altLang="zh-CN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𝒄𝒂𝒃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>
              <p:sp>
                <p:nvSpPr>
                  <p:cNvPr id="16" name="Rectangles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4" y="4550"/>
                    <a:ext cx="3520" cy="718"/>
                  </a:xfrm>
                  <a:prstGeom prst="rect">
                    <a:avLst/>
                  </a:prstGeom>
                  <a:blipFill rotWithShape="1">
                    <a:blip r:embed="rId3"/>
                  </a:blip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Rectangles 16"/>
                  <p:cNvSpPr/>
                  <p:nvPr/>
                </p:nvSpPr>
                <p:spPr>
                  <a:xfrm>
                    <a:off x="11988" y="4550"/>
                    <a:ext cx="3520" cy="718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𝒃𝒂𝒄</m:t>
                              </m:r>
                            </m:sub>
                          </m:sSub>
                          <m:r>
                            <a:rPr lang="en-US" altLang="zh-CN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𝒃𝒄𝒂</m:t>
                              </m:r>
                            </m:sub>
                          </m:sSub>
                          <m:r>
                            <a:rPr lang="en-US" altLang="zh-CN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𝒄𝒃𝒂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>
              <p:sp>
                <p:nvSpPr>
                  <p:cNvPr id="17" name="Rectangles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88" y="4550"/>
                    <a:ext cx="3520" cy="718"/>
                  </a:xfrm>
                  <a:prstGeom prst="rect">
                    <a:avLst/>
                  </a:prstGeom>
                  <a:blipFill rotWithShape="1">
                    <a:blip r:embed="rId4"/>
                  </a:blip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/>
              <p:cNvCxnSpPr>
                <a:stCxn id="8" idx="1"/>
                <a:endCxn id="16" idx="0"/>
              </p:cNvCxnSpPr>
              <p:nvPr/>
            </p:nvCxnSpPr>
            <p:spPr>
              <a:xfrm flipH="1">
                <a:off x="8394" y="3727"/>
                <a:ext cx="1760" cy="82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 Box 18"/>
              <p:cNvSpPr txBox="1"/>
              <p:nvPr/>
            </p:nvSpPr>
            <p:spPr>
              <a:xfrm>
                <a:off x="9554" y="3970"/>
                <a:ext cx="60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1</a:t>
                </a:r>
                <a:endParaRPr lang="en-US" b="1"/>
              </a:p>
            </p:txBody>
          </p:sp>
          <p:cxnSp>
            <p:nvCxnSpPr>
              <p:cNvPr id="20" name="Straight Arrow Connector 19"/>
              <p:cNvCxnSpPr>
                <a:stCxn id="8" idx="3"/>
                <a:endCxn id="17" idx="0"/>
              </p:cNvCxnSpPr>
              <p:nvPr/>
            </p:nvCxnSpPr>
            <p:spPr>
              <a:xfrm>
                <a:off x="11988" y="3727"/>
                <a:ext cx="1760" cy="823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 Box 21"/>
              <p:cNvSpPr txBox="1"/>
              <p:nvPr/>
            </p:nvSpPr>
            <p:spPr>
              <a:xfrm>
                <a:off x="11988" y="3970"/>
                <a:ext cx="60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0</a:t>
                </a:r>
                <a:endParaRPr lang="en-US" b="1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7477" y="5515"/>
                    <a:ext cx="1834" cy="677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𝒂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&lt;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𝐜</m:t>
                          </m:r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>
              <p:sp>
                <p:nvSpPr>
                  <p:cNvPr id="24" name="Rounded Rectangle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7" y="5515"/>
                    <a:ext cx="1834" cy="677"/>
                  </a:xfrm>
                  <a:prstGeom prst="roundRect">
                    <a:avLst/>
                  </a:prstGeom>
                  <a:blipFill rotWithShape="1">
                    <a:blip r:embed="rId5"/>
                  </a:blip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Rectangles 24"/>
                  <p:cNvSpPr/>
                  <p:nvPr/>
                </p:nvSpPr>
                <p:spPr>
                  <a:xfrm>
                    <a:off x="5108" y="6588"/>
                    <a:ext cx="2369" cy="718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𝒂𝒃𝒄</m:t>
                              </m:r>
                            </m:sub>
                          </m:sSub>
                          <m:r>
                            <a:rPr lang="en-US" altLang="zh-CN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𝒂𝒄𝒃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>
              <p:sp>
                <p:nvSpPr>
                  <p:cNvPr id="25" name="Rectangles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8" y="6588"/>
                    <a:ext cx="2369" cy="718"/>
                  </a:xfrm>
                  <a:prstGeom prst="rect">
                    <a:avLst/>
                  </a:prstGeom>
                  <a:blipFill rotWithShape="1">
                    <a:blip r:embed="rId6"/>
                  </a:blip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Rectangles 25"/>
                  <p:cNvSpPr/>
                  <p:nvPr/>
                </p:nvSpPr>
                <p:spPr>
                  <a:xfrm>
                    <a:off x="9311" y="6636"/>
                    <a:ext cx="1415" cy="670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𝒄𝒂𝒃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>
              <p:sp>
                <p:nvSpPr>
                  <p:cNvPr id="26" name="Rectangles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11" y="6636"/>
                    <a:ext cx="1415" cy="670"/>
                  </a:xfrm>
                  <a:prstGeom prst="rect">
                    <a:avLst/>
                  </a:prstGeom>
                  <a:blipFill rotWithShape="1">
                    <a:blip r:embed="rId7"/>
                  </a:blip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/>
              <p:cNvCxnSpPr>
                <a:stCxn id="24" idx="1"/>
                <a:endCxn id="25" idx="0"/>
              </p:cNvCxnSpPr>
              <p:nvPr/>
            </p:nvCxnSpPr>
            <p:spPr>
              <a:xfrm flipH="1">
                <a:off x="6293" y="5854"/>
                <a:ext cx="1184" cy="73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 Box 27"/>
              <p:cNvSpPr txBox="1"/>
              <p:nvPr/>
            </p:nvSpPr>
            <p:spPr>
              <a:xfrm>
                <a:off x="6949" y="6056"/>
                <a:ext cx="60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1</a:t>
                </a:r>
                <a:endParaRPr lang="en-US" b="1"/>
              </a:p>
            </p:txBody>
          </p:sp>
          <p:cxnSp>
            <p:nvCxnSpPr>
              <p:cNvPr id="29" name="Straight Arrow Connector 28"/>
              <p:cNvCxnSpPr>
                <a:stCxn id="24" idx="3"/>
                <a:endCxn id="26" idx="0"/>
              </p:cNvCxnSpPr>
              <p:nvPr/>
            </p:nvCxnSpPr>
            <p:spPr>
              <a:xfrm>
                <a:off x="9311" y="5854"/>
                <a:ext cx="708" cy="782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 Box 29"/>
              <p:cNvSpPr txBox="1"/>
              <p:nvPr/>
            </p:nvSpPr>
            <p:spPr>
              <a:xfrm>
                <a:off x="9311" y="6097"/>
                <a:ext cx="60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0</a:t>
                </a:r>
                <a:endParaRPr lang="en-US" b="1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Rounded Rectangle 30"/>
                  <p:cNvSpPr/>
                  <p:nvPr/>
                </p:nvSpPr>
                <p:spPr>
                  <a:xfrm>
                    <a:off x="13387" y="5526"/>
                    <a:ext cx="1834" cy="677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𝒂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&lt;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𝐜</m:t>
                          </m:r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>
              <p:sp>
                <p:nvSpPr>
                  <p:cNvPr id="31" name="Rounded Rectangle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87" y="5526"/>
                    <a:ext cx="1834" cy="677"/>
                  </a:xfrm>
                  <a:prstGeom prst="roundRect">
                    <a:avLst/>
                  </a:prstGeom>
                  <a:blipFill rotWithShape="1">
                    <a:blip r:embed="rId5"/>
                  </a:blip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Rectangles 31"/>
                  <p:cNvSpPr/>
                  <p:nvPr/>
                </p:nvSpPr>
                <p:spPr>
                  <a:xfrm>
                    <a:off x="11945" y="6596"/>
                    <a:ext cx="1351" cy="724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𝒃𝒂𝒄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>
              <p:sp>
                <p:nvSpPr>
                  <p:cNvPr id="32" name="Rectangles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45" y="6596"/>
                    <a:ext cx="1351" cy="724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Rectangles 32"/>
                  <p:cNvSpPr/>
                  <p:nvPr/>
                </p:nvSpPr>
                <p:spPr>
                  <a:xfrm>
                    <a:off x="15222" y="6636"/>
                    <a:ext cx="2408" cy="681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𝒃𝒄𝒂</m:t>
                              </m:r>
                            </m:sub>
                          </m:sSub>
                          <m:r>
                            <a:rPr lang="en-US" altLang="zh-CN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DejaVu Math TeX Gyre" panose="02000503000000000000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𝒄𝒃𝒂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>
              <p:sp>
                <p:nvSpPr>
                  <p:cNvPr id="33" name="Rectangles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22" y="6636"/>
                    <a:ext cx="2408" cy="681"/>
                  </a:xfrm>
                  <a:prstGeom prst="rect">
                    <a:avLst/>
                  </a:prstGeom>
                  <a:blipFill rotWithShape="1">
                    <a:blip r:embed="rId9"/>
                  </a:blip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Arrow Connector 34"/>
              <p:cNvCxnSpPr>
                <a:stCxn id="31" idx="1"/>
                <a:endCxn id="32" idx="0"/>
              </p:cNvCxnSpPr>
              <p:nvPr/>
            </p:nvCxnSpPr>
            <p:spPr>
              <a:xfrm flipH="1">
                <a:off x="12621" y="5865"/>
                <a:ext cx="766" cy="731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 Box 35"/>
              <p:cNvSpPr txBox="1"/>
              <p:nvPr/>
            </p:nvSpPr>
            <p:spPr>
              <a:xfrm>
                <a:off x="12871" y="6097"/>
                <a:ext cx="60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1</a:t>
                </a:r>
                <a:endParaRPr lang="en-US" b="1"/>
              </a:p>
            </p:txBody>
          </p:sp>
          <p:cxnSp>
            <p:nvCxnSpPr>
              <p:cNvPr id="37" name="Straight Arrow Connector 36"/>
              <p:cNvCxnSpPr>
                <a:stCxn id="31" idx="3"/>
                <a:endCxn id="33" idx="0"/>
              </p:cNvCxnSpPr>
              <p:nvPr/>
            </p:nvCxnSpPr>
            <p:spPr>
              <a:xfrm>
                <a:off x="15221" y="5865"/>
                <a:ext cx="1205" cy="771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Text Box 37"/>
              <p:cNvSpPr txBox="1"/>
              <p:nvPr/>
            </p:nvSpPr>
            <p:spPr>
              <a:xfrm>
                <a:off x="15221" y="6097"/>
                <a:ext cx="60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0</a:t>
                </a:r>
                <a:endParaRPr lang="en-US" b="1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Rounded Rectangle 38"/>
                  <p:cNvSpPr/>
                  <p:nvPr/>
                </p:nvSpPr>
                <p:spPr>
                  <a:xfrm>
                    <a:off x="5375" y="7506"/>
                    <a:ext cx="1834" cy="677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𝒃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&lt;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𝐜</m:t>
                          </m:r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>
              <p:sp>
                <p:nvSpPr>
                  <p:cNvPr id="39" name="Rounded Rectangle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5" y="7506"/>
                    <a:ext cx="1834" cy="677"/>
                  </a:xfrm>
                  <a:prstGeom prst="roundRect">
                    <a:avLst/>
                  </a:prstGeom>
                  <a:blipFill rotWithShape="1">
                    <a:blip r:embed="rId10"/>
                  </a:blip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Rectangles 42"/>
                  <p:cNvSpPr/>
                  <p:nvPr/>
                </p:nvSpPr>
                <p:spPr>
                  <a:xfrm>
                    <a:off x="3712" y="8579"/>
                    <a:ext cx="1412" cy="718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𝒂𝒃𝒄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>
              <p:sp>
                <p:nvSpPr>
                  <p:cNvPr id="43" name="Rectangles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2" y="8579"/>
                    <a:ext cx="1412" cy="718"/>
                  </a:xfrm>
                  <a:prstGeom prst="rect">
                    <a:avLst/>
                  </a:prstGeom>
                  <a:blipFill rotWithShape="1">
                    <a:blip r:embed="rId11"/>
                  </a:blip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Rectangles 43"/>
                  <p:cNvSpPr/>
                  <p:nvPr/>
                </p:nvSpPr>
                <p:spPr>
                  <a:xfrm>
                    <a:off x="7209" y="8627"/>
                    <a:ext cx="1415" cy="670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𝒂𝒄𝒃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>
              <p:sp>
                <p:nvSpPr>
                  <p:cNvPr id="44" name="Rectangles 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9" y="8627"/>
                    <a:ext cx="1415" cy="670"/>
                  </a:xfrm>
                  <a:prstGeom prst="rect">
                    <a:avLst/>
                  </a:prstGeom>
                  <a:blipFill rotWithShape="1">
                    <a:blip r:embed="rId12"/>
                  </a:blip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Straight Arrow Connector 44"/>
              <p:cNvCxnSpPr>
                <a:stCxn id="39" idx="1"/>
                <a:endCxn id="43" idx="0"/>
              </p:cNvCxnSpPr>
              <p:nvPr/>
            </p:nvCxnSpPr>
            <p:spPr>
              <a:xfrm flipH="1">
                <a:off x="4418" y="7845"/>
                <a:ext cx="957" cy="73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Text Box 45"/>
              <p:cNvSpPr txBox="1"/>
              <p:nvPr/>
            </p:nvSpPr>
            <p:spPr>
              <a:xfrm>
                <a:off x="4847" y="8047"/>
                <a:ext cx="60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1</a:t>
                </a:r>
                <a:endParaRPr lang="en-US" b="1"/>
              </a:p>
            </p:txBody>
          </p:sp>
          <p:cxnSp>
            <p:nvCxnSpPr>
              <p:cNvPr id="47" name="Straight Arrow Connector 46"/>
              <p:cNvCxnSpPr>
                <a:stCxn id="39" idx="3"/>
                <a:endCxn id="44" idx="0"/>
              </p:cNvCxnSpPr>
              <p:nvPr/>
            </p:nvCxnSpPr>
            <p:spPr>
              <a:xfrm>
                <a:off x="7209" y="7845"/>
                <a:ext cx="708" cy="782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 Box 47"/>
              <p:cNvSpPr txBox="1"/>
              <p:nvPr/>
            </p:nvSpPr>
            <p:spPr>
              <a:xfrm>
                <a:off x="7209" y="8088"/>
                <a:ext cx="60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0</a:t>
                </a:r>
                <a:endParaRPr lang="en-US" b="1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Rounded Rectangle 48"/>
                  <p:cNvSpPr/>
                  <p:nvPr/>
                </p:nvSpPr>
                <p:spPr>
                  <a:xfrm>
                    <a:off x="15508" y="7506"/>
                    <a:ext cx="1834" cy="677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DejaVu Math TeX Gyre" panose="02000503000000000000" charset="0"/>
                            </a:rPr>
                            <m:t>𝒃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&lt;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𝐜</m:t>
                          </m:r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>
              <p:sp>
                <p:nvSpPr>
                  <p:cNvPr id="49" name="Rounded Rectangle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08" y="7506"/>
                    <a:ext cx="1834" cy="677"/>
                  </a:xfrm>
                  <a:prstGeom prst="roundRect">
                    <a:avLst/>
                  </a:prstGeom>
                  <a:blipFill rotWithShape="1">
                    <a:blip r:embed="rId10"/>
                  </a:blip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Rectangles 49"/>
                  <p:cNvSpPr/>
                  <p:nvPr/>
                </p:nvSpPr>
                <p:spPr>
                  <a:xfrm>
                    <a:off x="13845" y="8579"/>
                    <a:ext cx="1412" cy="718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𝒃𝒄𝒂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>
              <p:sp>
                <p:nvSpPr>
                  <p:cNvPr id="50" name="Rectangles 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45" y="8579"/>
                    <a:ext cx="1412" cy="718"/>
                  </a:xfrm>
                  <a:prstGeom prst="rect">
                    <a:avLst/>
                  </a:prstGeom>
                  <a:blipFill rotWithShape="1">
                    <a:blip r:embed="rId13"/>
                  </a:blip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Rectangles 50"/>
                  <p:cNvSpPr/>
                  <p:nvPr/>
                </p:nvSpPr>
                <p:spPr>
                  <a:xfrm>
                    <a:off x="17342" y="8627"/>
                    <a:ext cx="1415" cy="670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MS Mincho" charset="0"/>
                                  <a:cs typeface="DejaVu Math TeX Gyre" panose="02000503000000000000" charset="0"/>
                                </a:rPr>
                                <m:t>𝒄𝒃𝒂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1" i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highlight>
                        <a:srgbClr val="FFFF00"/>
                      </a:highlight>
                      <a:latin typeface="DejaVu Math TeX Gyre" panose="02000503000000000000" charset="0"/>
                      <a:ea typeface="MS Mincho" charset="0"/>
                      <a:cs typeface="DejaVu Math TeX Gyre" panose="02000503000000000000" charset="0"/>
                    </a:endParaRPr>
                  </a:p>
                </p:txBody>
              </p:sp>
            </mc:Choice>
            <mc:Fallback>
              <p:sp>
                <p:nvSpPr>
                  <p:cNvPr id="51" name="Rectangles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42" y="8627"/>
                    <a:ext cx="1415" cy="670"/>
                  </a:xfrm>
                  <a:prstGeom prst="rect">
                    <a:avLst/>
                  </a:prstGeom>
                  <a:blipFill rotWithShape="1">
                    <a:blip r:embed="rId14"/>
                  </a:blip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" name="Straight Arrow Connector 51"/>
              <p:cNvCxnSpPr>
                <a:stCxn id="49" idx="1"/>
                <a:endCxn id="50" idx="0"/>
              </p:cNvCxnSpPr>
              <p:nvPr/>
            </p:nvCxnSpPr>
            <p:spPr>
              <a:xfrm flipH="1">
                <a:off x="14551" y="7845"/>
                <a:ext cx="957" cy="73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Text Box 52"/>
              <p:cNvSpPr txBox="1"/>
              <p:nvPr/>
            </p:nvSpPr>
            <p:spPr>
              <a:xfrm>
                <a:off x="14980" y="8047"/>
                <a:ext cx="60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1</a:t>
                </a:r>
                <a:endParaRPr lang="en-US" b="1"/>
              </a:p>
            </p:txBody>
          </p:sp>
          <p:cxnSp>
            <p:nvCxnSpPr>
              <p:cNvPr id="54" name="Straight Arrow Connector 53"/>
              <p:cNvCxnSpPr>
                <a:stCxn id="49" idx="3"/>
                <a:endCxn id="51" idx="0"/>
              </p:cNvCxnSpPr>
              <p:nvPr/>
            </p:nvCxnSpPr>
            <p:spPr>
              <a:xfrm>
                <a:off x="17342" y="7845"/>
                <a:ext cx="708" cy="782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Text Box 54"/>
              <p:cNvSpPr txBox="1"/>
              <p:nvPr/>
            </p:nvSpPr>
            <p:spPr>
              <a:xfrm>
                <a:off x="17342" y="8088"/>
                <a:ext cx="60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0</a:t>
                </a:r>
                <a:endParaRPr lang="en-US" b="1"/>
              </a:p>
            </p:txBody>
          </p:sp>
          <p:sp>
            <p:nvSpPr>
              <p:cNvPr id="56" name="Text Box 55"/>
              <p:cNvSpPr txBox="1"/>
              <p:nvPr/>
            </p:nvSpPr>
            <p:spPr>
              <a:xfrm>
                <a:off x="4018" y="9396"/>
                <a:ext cx="109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</a:rPr>
                  <a:t>111</a:t>
                </a:r>
                <a:endParaRPr lang="en-US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57" name="Text Box 56"/>
              <p:cNvSpPr txBox="1"/>
              <p:nvPr/>
            </p:nvSpPr>
            <p:spPr>
              <a:xfrm>
                <a:off x="7477" y="9396"/>
                <a:ext cx="109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</a:rPr>
                  <a:t>110</a:t>
                </a:r>
                <a:endParaRPr lang="en-US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58" name="Text Box 57"/>
              <p:cNvSpPr txBox="1"/>
              <p:nvPr/>
            </p:nvSpPr>
            <p:spPr>
              <a:xfrm>
                <a:off x="9770" y="7467"/>
                <a:ext cx="1090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</a:rPr>
                  <a:t>10</a:t>
                </a:r>
                <a:endParaRPr lang="en-US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59" name="Text Box 58"/>
              <p:cNvSpPr txBox="1"/>
              <p:nvPr/>
            </p:nvSpPr>
            <p:spPr>
              <a:xfrm>
                <a:off x="12228" y="7456"/>
                <a:ext cx="731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</a:rPr>
                  <a:t>01</a:t>
                </a:r>
                <a:endParaRPr lang="en-US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60" name="Text Box 59"/>
              <p:cNvSpPr txBox="1"/>
              <p:nvPr/>
            </p:nvSpPr>
            <p:spPr>
              <a:xfrm>
                <a:off x="14186" y="9396"/>
                <a:ext cx="947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</a:rPr>
                  <a:t>001</a:t>
                </a:r>
                <a:endParaRPr lang="en-US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61" name="Text Box 60"/>
              <p:cNvSpPr txBox="1"/>
              <p:nvPr/>
            </p:nvSpPr>
            <p:spPr>
              <a:xfrm>
                <a:off x="17629" y="9396"/>
                <a:ext cx="947" cy="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</a:rPr>
                  <a:t>000</a:t>
                </a:r>
                <a:endParaRPr lang="en-US" b="1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63" name="Text Box 62"/>
            <p:cNvSpPr txBox="1"/>
            <p:nvPr/>
          </p:nvSpPr>
          <p:spPr>
            <a:xfrm>
              <a:off x="1784" y="3764"/>
              <a:ext cx="3842" cy="4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4">
                      <a:lumMod val="50000"/>
                    </a:schemeClr>
                  </a:solidFill>
                </a:rPr>
                <a:t>Comparison Query 1</a:t>
              </a:r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>
                <a:sym typeface="+mn-ea"/>
              </a:endParaRPr>
            </a:p>
            <a:p>
              <a:r>
                <a:rPr lang="en-US">
                  <a:solidFill>
                    <a:schemeClr val="accent4">
                      <a:lumMod val="50000"/>
                    </a:schemeClr>
                  </a:solidFill>
                  <a:sym typeface="+mn-ea"/>
                </a:rPr>
                <a:t>Comparison Query 2</a:t>
              </a:r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>
                  <a:solidFill>
                    <a:schemeClr val="accent4">
                      <a:lumMod val="50000"/>
                    </a:schemeClr>
                  </a:solidFill>
                  <a:sym typeface="+mn-ea"/>
                </a:rPr>
                <a:t>Comparison Query 3</a:t>
              </a:r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  <a:p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0805" y="738505"/>
            <a:ext cx="6698615" cy="1455420"/>
            <a:chOff x="143" y="1163"/>
            <a:chExt cx="10549" cy="2292"/>
          </a:xfrm>
        </p:grpSpPr>
        <p:grpSp>
          <p:nvGrpSpPr>
            <p:cNvPr id="9" name="组合 31"/>
            <p:cNvGrpSpPr/>
            <p:nvPr/>
          </p:nvGrpSpPr>
          <p:grpSpPr>
            <a:xfrm>
              <a:off x="2470" y="1163"/>
              <a:ext cx="8222" cy="2293"/>
              <a:chOff x="1887176" y="1780605"/>
              <a:chExt cx="3945981" cy="145605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矩形 32"/>
                  <p:cNvSpPr/>
                  <p:nvPr/>
                </p:nvSpPr>
                <p:spPr>
                  <a:xfrm>
                    <a:off x="1909253" y="2185100"/>
                    <a:ext cx="3923904" cy="10515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171450" indent="-1714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en-US" altLang="zh-CN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charset="0"/>
                        <a:ea typeface="Microsoft YaHei" panose="020B0503020204020204" pitchFamily="34" charset="-122"/>
                        <a:cs typeface="Times New Roman" panose="02020603050405020304" charset="0"/>
                      </a:rPr>
                      <a:t>Given a graph </a:t>
                    </a:r>
                    <a14:m>
                      <m:oMath xmlns:m="http://schemas.openxmlformats.org/officeDocument/2006/math"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𝑮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, 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𝒘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)</m:t>
                        </m:r>
                      </m:oMath>
                    </a14:m>
                    <a:r>
                      <a:rPr lang="en-US" altLang="zh-CN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charset="0"/>
                        <a:ea typeface="Microsoft YaHei" panose="020B0503020204020204" pitchFamily="34" charset="-122"/>
                        <a:cs typeface="Times New Roman" panose="02020603050405020304" charset="0"/>
                      </a:rPr>
                      <a:t> </a:t>
                    </a:r>
                    <a:endParaRPr lang="en-US" altLang="zh-CN" sz="1600" b="1" i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ejaVu Math TeX Gyre" panose="02000503000000000000" charset="0"/>
                      <a:ea typeface="Microsoft YaHei" panose="020B0503020204020204" pitchFamily="34" charset="-122"/>
                      <a:cs typeface="DejaVu Math TeX Gyre" panose="02000503000000000000" charset="0"/>
                    </a:endParaRPr>
                  </a:p>
                  <a:p>
                    <a:pPr marL="171450" indent="-1714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𝑽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 = {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𝒔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𝒂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, 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𝒃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, 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𝒄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}</m:t>
                        </m:r>
                      </m:oMath>
                    </a14:m>
                    <a:endParaRPr lang="en-US" altLang="zh-CN" sz="1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charset="0"/>
                      <a:ea typeface="Microsoft YaHei" panose="020B0503020204020204" pitchFamily="34" charset="-122"/>
                      <a:cs typeface="Times New Roman" panose="02020603050405020304" charset="0"/>
                    </a:endParaRPr>
                  </a:p>
                  <a:p>
                    <a:pPr marL="171450" indent="-1714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𝑾</m:t>
                        </m:r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DejaVu Math TeX Gyre" panose="02000503000000000000" charset="0"/>
                          </a:rPr>
                          <m:t> = {</m:t>
                        </m:r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𝒂𝒃𝒄</m:t>
                            </m:r>
                          </m:sub>
                        </m:sSub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𝒂𝒄𝒃</m:t>
                            </m:r>
                          </m:sub>
                        </m:sSub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𝒃𝒂𝒄</m:t>
                            </m:r>
                          </m:sub>
                        </m:sSub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𝒃𝒄𝒂</m:t>
                            </m:r>
                          </m:sub>
                        </m:sSub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𝒄𝒂𝒃</m:t>
                            </m:r>
                          </m:sub>
                        </m:sSub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MS Mincho" charset="0"/>
                                <a:cs typeface="DejaVu Math TeX Gyre" panose="02000503000000000000" charset="0"/>
                              </a:rPr>
                              <m:t>𝒄𝒃𝒂</m:t>
                            </m:r>
                          </m:sub>
                        </m:sSub>
                        <m:r>
                          <a:rPr lang="en-US" altLang="zh-CN" sz="16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}</m:t>
                        </m:r>
                      </m:oMath>
                    </a14:m>
                    <a:endParaRPr lang="en-US" altLang="zh-CN" sz="1600" b="1" i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ejaVu Math TeX Gyre" panose="02000503000000000000" charset="0"/>
                      <a:ea typeface="Microsoft YaHei" panose="020B0503020204020204" pitchFamily="34" charset="-122"/>
                      <a:cs typeface="DejaVu Math TeX Gyre" panose="02000503000000000000" charset="0"/>
                    </a:endParaRPr>
                  </a:p>
                </p:txBody>
              </p:sp>
            </mc:Choice>
            <mc:Fallback>
              <p:sp>
                <p:nvSpPr>
                  <p:cNvPr id="10" name="矩形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9253" y="2185100"/>
                    <a:ext cx="3923904" cy="1051560"/>
                  </a:xfrm>
                  <a:prstGeom prst="rect">
                    <a:avLst/>
                  </a:prstGeom>
                  <a:blipFill rotWithShape="1">
                    <a:blip r:embed="rId15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矩形 33"/>
              <p:cNvSpPr/>
              <p:nvPr/>
            </p:nvSpPr>
            <p:spPr>
              <a:xfrm>
                <a:off x="1887176" y="1780605"/>
                <a:ext cx="852835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l"/>
                <a:r>
                  <a:rPr lang="en-US" altLang="zh-CN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Scenario</a:t>
                </a:r>
                <a:endPara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143" y="1463"/>
              <a:ext cx="2327" cy="1835"/>
              <a:chOff x="9112" y="1761"/>
              <a:chExt cx="2327" cy="1656"/>
            </a:xfrm>
          </p:grpSpPr>
          <p:sp>
            <p:nvSpPr>
              <p:cNvPr id="67" name="Isosceles Triangle 66"/>
              <p:cNvSpPr/>
              <p:nvPr/>
            </p:nvSpPr>
            <p:spPr>
              <a:xfrm>
                <a:off x="9239" y="1889"/>
                <a:ext cx="2071" cy="1400"/>
              </a:xfrm>
              <a:prstGeom prst="triangl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/>
              <p:cNvCxnSpPr>
                <a:stCxn id="67" idx="0"/>
              </p:cNvCxnSpPr>
              <p:nvPr/>
            </p:nvCxnSpPr>
            <p:spPr>
              <a:xfrm>
                <a:off x="10275" y="1889"/>
                <a:ext cx="6" cy="9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endCxn id="67" idx="4"/>
              </p:cNvCxnSpPr>
              <p:nvPr/>
            </p:nvCxnSpPr>
            <p:spPr>
              <a:xfrm>
                <a:off x="10281" y="2833"/>
                <a:ext cx="1029" cy="4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67" idx="2"/>
              </p:cNvCxnSpPr>
              <p:nvPr/>
            </p:nvCxnSpPr>
            <p:spPr>
              <a:xfrm flipV="1">
                <a:off x="9239" y="2833"/>
                <a:ext cx="1042" cy="4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/>
              <p:cNvSpPr/>
              <p:nvPr/>
            </p:nvSpPr>
            <p:spPr>
              <a:xfrm>
                <a:off x="10149" y="2761"/>
                <a:ext cx="252" cy="20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10148" y="1761"/>
                <a:ext cx="252" cy="204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9112" y="3213"/>
                <a:ext cx="252" cy="204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1187" y="3213"/>
                <a:ext cx="252" cy="204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custDataLst>
      <p:tags r:id="rId1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5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9588</Words>
  <Application>WPS Presentation</Application>
  <PresentationFormat>宽屏</PresentationFormat>
  <Paragraphs>896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1" baseType="lpstr">
      <vt:lpstr>Arial</vt:lpstr>
      <vt:lpstr>SimSun</vt:lpstr>
      <vt:lpstr>Wingdings</vt:lpstr>
      <vt:lpstr>Microsoft YaHei</vt:lpstr>
      <vt:lpstr>方正黑体_GBK</vt:lpstr>
      <vt:lpstr>Wingdings</vt:lpstr>
      <vt:lpstr>Times New Roman</vt:lpstr>
      <vt:lpstr>Cambria Math</vt:lpstr>
      <vt:lpstr>DejaVu Math TeX Gyre</vt:lpstr>
      <vt:lpstr>MS Mincho</vt:lpstr>
      <vt:lpstr>Microsoft YaHei</vt:lpstr>
      <vt:lpstr>Arial Unicode MS</vt:lpstr>
      <vt:lpstr>Calibri</vt:lpstr>
      <vt:lpstr>东文宋体</vt:lpstr>
      <vt:lpstr>FZSongS-Extended</vt:lpstr>
      <vt:lpstr>方正书宋_GBK</vt:lpstr>
      <vt:lpstr>Andale Mono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songaq</cp:lastModifiedBy>
  <cp:revision>534</cp:revision>
  <dcterms:created xsi:type="dcterms:W3CDTF">2024-11-27T02:22:16Z</dcterms:created>
  <dcterms:modified xsi:type="dcterms:W3CDTF">2024-11-27T02:22:16Z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1033-11.1.0.11723</vt:lpwstr>
  </property>
  <property fmtid="{D5CDD505-2E9C-101B-9397-08002B2CF9AE}" pid="3" name="ICV">
    <vt:lpwstr/>
  </property>
</Properties>
</file>